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2" r:id="rId91"/>
    <p:sldId id="353" r:id="rId92"/>
    <p:sldId id="354" r:id="rId93"/>
    <p:sldId id="355" r:id="rId94"/>
    <p:sldId id="356" r:id="rId95"/>
    <p:sldId id="357" r:id="rId96"/>
    <p:sldId id="358" r:id="rId97"/>
    <p:sldId id="359" r:id="rId98"/>
    <p:sldId id="360" r:id="rId99"/>
    <p:sldId id="363" r:id="rId100"/>
  </p:sldIdLst>
  <p:sldSz cx="18288000" cy="10287000"/>
  <p:notesSz cx="6858000" cy="9144000"/>
  <p:embeddedFontLst>
    <p:embeddedFont>
      <p:font typeface="Arial Italics" panose="020B0604020202020204" charset="0"/>
      <p:regular r:id="rId101"/>
    </p:embeddedFont>
    <p:embeddedFont>
      <p:font typeface="Arimo Bold" panose="020B0604020202020204" charset="0"/>
      <p:regular r:id="rId102"/>
    </p:embeddedFont>
    <p:embeddedFont>
      <p:font typeface="Times New Roman Bold" panose="02020803070505020304" pitchFamily="18" charset="0"/>
      <p:regular r:id="rId103"/>
      <p:bold r:id="rId104"/>
    </p:embeddedFont>
    <p:embeddedFont>
      <p:font typeface="Times New Roman Italics" panose="020B0604020202020204" charset="0"/>
      <p:regular r:id="rId105"/>
    </p:embeddedFont>
    <p:embeddedFont>
      <p:font typeface="TT Rounds Condensed" panose="020B0604020202020204" charset="0"/>
      <p:regular r:id="rId106"/>
    </p:embeddedFont>
    <p:embeddedFont>
      <p:font typeface="TT Rounds Condensed Bold" panose="020B0604020202020204" charset="0"/>
      <p:regular r:id="rId107"/>
    </p:embeddedFont>
    <p:embeddedFont>
      <p:font typeface="TT Rounds Condensed Bold Italics" panose="020B0604020202020204" charset="0"/>
      <p:regular r:id="rId108"/>
    </p:embeddedFont>
    <p:embeddedFont>
      <p:font typeface="TT Rounds Condensed Italics" panose="020B0604020202020204" charset="0"/>
      <p:regular r:id="rId10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2.fntdata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5.fntdata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3.fntdata"/><Relationship Id="rId10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9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375820" y="1690620"/>
            <a:ext cx="13531680" cy="352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endParaRPr dirty="0"/>
          </a:p>
          <a:p>
            <a:pPr algn="ctr">
              <a:lnSpc>
                <a:spcPts val="10800"/>
              </a:lnSpc>
            </a:pPr>
            <a:r>
              <a:rPr lang="en-US" sz="9000" spc="-1" dirty="0">
                <a:solidFill>
                  <a:srgbClr val="000000"/>
                </a:solidFill>
                <a:latin typeface="Arimo Bold"/>
              </a:rPr>
              <a:t>REACT </a:t>
            </a:r>
            <a:r>
              <a:rPr lang="en-US" sz="9000" spc="-1" dirty="0">
                <a:solidFill>
                  <a:srgbClr val="FF0000"/>
                </a:solidFill>
                <a:latin typeface="Arimo Bold"/>
              </a:rPr>
              <a:t>NATIVE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41901" y="5421967"/>
            <a:ext cx="12199518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44" dirty="0">
                <a:solidFill>
                  <a:srgbClr val="000000"/>
                </a:solidFill>
                <a:latin typeface="TT Rounds Condensed Italics"/>
              </a:rPr>
              <a:t>[Meal App]</a:t>
            </a: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2057295" y="4882971"/>
            <a:ext cx="14173410" cy="3654600"/>
          </a:xfrm>
          <a:custGeom>
            <a:avLst/>
            <a:gdLst/>
            <a:ahLst/>
            <a:cxnLst/>
            <a:rect l="l" t="t" r="r" b="b"/>
            <a:pathLst>
              <a:path w="14173410" h="3654600">
                <a:moveTo>
                  <a:pt x="0" y="0"/>
                </a:moveTo>
                <a:lnTo>
                  <a:pt x="14173410" y="0"/>
                </a:lnTo>
                <a:lnTo>
                  <a:pt x="14173410" y="3654600"/>
                </a:lnTo>
                <a:lnTo>
                  <a:pt x="0" y="3654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93061" y="2229333"/>
            <a:ext cx="17082828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We want to expose it as data because the data in dummy-data is an array, a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keyExtractor 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function is defined to provide unique keys for each category item (using the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id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property in Category’s constructor as we can notice that they are unique for every item).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Introduction to Navigation</a:t>
            </a:r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5313527" y="3934308"/>
            <a:ext cx="7641895" cy="5851326"/>
          </a:xfrm>
          <a:custGeom>
            <a:avLst/>
            <a:gdLst/>
            <a:ahLst/>
            <a:cxnLst/>
            <a:rect l="l" t="t" r="r" b="b"/>
            <a:pathLst>
              <a:path w="7641895" h="5851326">
                <a:moveTo>
                  <a:pt x="0" y="0"/>
                </a:moveTo>
                <a:lnTo>
                  <a:pt x="7641896" y="0"/>
                </a:lnTo>
                <a:lnTo>
                  <a:pt x="7641896" y="5851325"/>
                </a:lnTo>
                <a:lnTo>
                  <a:pt x="0" y="5851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93061" y="2229333"/>
            <a:ext cx="17082828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/>
              </a:rPr>
              <a:t>Add a </a:t>
            </a:r>
            <a:r>
              <a:rPr lang="en-US" sz="3600" dirty="0" err="1">
                <a:solidFill>
                  <a:srgbClr val="FF0000"/>
                </a:solidFill>
                <a:latin typeface="Times New Roman"/>
              </a:rPr>
              <a:t>renderItem</a:t>
            </a:r>
            <a:r>
              <a:rPr lang="en-US" sz="3600" dirty="0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prop of </a:t>
            </a:r>
            <a:r>
              <a:rPr lang="en-US" sz="3600" dirty="0" err="1">
                <a:solidFill>
                  <a:srgbClr val="FF0000"/>
                </a:solidFill>
                <a:latin typeface="Times New Roman"/>
              </a:rPr>
              <a:t>FlatList</a:t>
            </a:r>
            <a:r>
              <a:rPr lang="en-US" sz="3600" dirty="0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defines a function that renders each category item, with a helper function </a:t>
            </a:r>
            <a:r>
              <a:rPr lang="en-US" sz="3600" dirty="0" err="1">
                <a:solidFill>
                  <a:srgbClr val="FF0000"/>
                </a:solidFill>
                <a:latin typeface="Times New Roman"/>
              </a:rPr>
              <a:t>renderCategoryItem</a:t>
            </a:r>
            <a:r>
              <a:rPr lang="en-US" sz="3600" dirty="0">
                <a:solidFill>
                  <a:srgbClr val="FF0000"/>
                </a:solidFill>
                <a:latin typeface="Times New Roman"/>
              </a:rPr>
              <a:t>() 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and return the JSX code for a single item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Introduction to Navigation</a:t>
            </a:r>
          </a:p>
        </p:txBody>
      </p: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4104553" y="4869500"/>
            <a:ext cx="10074132" cy="5227000"/>
          </a:xfrm>
          <a:custGeom>
            <a:avLst/>
            <a:gdLst/>
            <a:ahLst/>
            <a:cxnLst/>
            <a:rect l="l" t="t" r="r" b="b"/>
            <a:pathLst>
              <a:path w="10074132" h="5227000">
                <a:moveTo>
                  <a:pt x="0" y="0"/>
                </a:moveTo>
                <a:lnTo>
                  <a:pt x="10074132" y="0"/>
                </a:lnTo>
                <a:lnTo>
                  <a:pt x="10074132" y="5227000"/>
                </a:lnTo>
                <a:lnTo>
                  <a:pt x="0" y="522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93061" y="2078675"/>
            <a:ext cx="17097116" cy="279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Created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CategoryGridTile.js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in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components 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folder to render categories as a grid.</a:t>
            </a:r>
          </a:p>
          <a:p>
            <a:pPr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Implemented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CategoryGridTile 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component function to style grid tiles using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View 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and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Pressable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.</a:t>
            </a:r>
          </a:p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Utilized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Pressable 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inside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View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for navigation to a new screen upon tile press. Then add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Text 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component to display title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Introduction to Navigation</a:t>
            </a:r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2595362" y="3707450"/>
            <a:ext cx="13092513" cy="6206191"/>
          </a:xfrm>
          <a:custGeom>
            <a:avLst/>
            <a:gdLst/>
            <a:ahLst/>
            <a:cxnLst/>
            <a:rect l="l" t="t" r="r" b="b"/>
            <a:pathLst>
              <a:path w="13092513" h="6206191">
                <a:moveTo>
                  <a:pt x="0" y="0"/>
                </a:moveTo>
                <a:lnTo>
                  <a:pt x="13092513" y="0"/>
                </a:lnTo>
                <a:lnTo>
                  <a:pt x="13092513" y="6206191"/>
                </a:lnTo>
                <a:lnTo>
                  <a:pt x="0" y="6206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93061" y="2078675"/>
            <a:ext cx="1709711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The component of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CategoryGridTile 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suitable for output in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CategoriesScreen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, within the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renderCategoryItem() 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function for every item we are rendering as part of that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FlatList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Introduction to Navigation</a:t>
            </a:r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607348" y="4295068"/>
            <a:ext cx="10268064" cy="4963232"/>
          </a:xfrm>
          <a:custGeom>
            <a:avLst/>
            <a:gdLst/>
            <a:ahLst/>
            <a:cxnLst/>
            <a:rect l="l" t="t" r="r" b="b"/>
            <a:pathLst>
              <a:path w="10268064" h="4963232">
                <a:moveTo>
                  <a:pt x="0" y="0"/>
                </a:moveTo>
                <a:lnTo>
                  <a:pt x="10268064" y="0"/>
                </a:lnTo>
                <a:lnTo>
                  <a:pt x="10268064" y="4963232"/>
                </a:lnTo>
                <a:lnTo>
                  <a:pt x="0" y="496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675489" y="3240725"/>
            <a:ext cx="4487955" cy="6017575"/>
          </a:xfrm>
          <a:custGeom>
            <a:avLst/>
            <a:gdLst/>
            <a:ahLst/>
            <a:cxnLst/>
            <a:rect l="l" t="t" r="r" b="b"/>
            <a:pathLst>
              <a:path w="4487955" h="6017575">
                <a:moveTo>
                  <a:pt x="0" y="0"/>
                </a:moveTo>
                <a:lnTo>
                  <a:pt x="4487955" y="0"/>
                </a:lnTo>
                <a:lnTo>
                  <a:pt x="4487955" y="6017575"/>
                </a:lnTo>
                <a:lnTo>
                  <a:pt x="0" y="6017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327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93061" y="2078675"/>
            <a:ext cx="1709711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we should be able to see some grid tiles on the screen, if we now display this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CategoriesScreen 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component by going to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App.js.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99026" y="9410700"/>
            <a:ext cx="17097116" cy="29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3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Times New Roman"/>
              </a:rPr>
              <a:t>the output should look like this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Introduction to Navigation</a:t>
            </a:r>
          </a:p>
        </p:txBody>
      </p: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  <a:ea typeface="TT Rounds Condensed Italics"/>
              </a:rPr>
              <a:t>Basic Navigation Implementatio﻿n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81307" y="4470082"/>
            <a:ext cx="11325385" cy="115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6399" spc="59">
                <a:solidFill>
                  <a:srgbClr val="000000"/>
                </a:solidFill>
                <a:latin typeface="TT Rounds Condensed Bold"/>
              </a:rPr>
              <a:t>Displaying </a:t>
            </a:r>
            <a:r>
              <a:rPr lang="en-US" sz="6399" spc="59">
                <a:solidFill>
                  <a:srgbClr val="FF0000"/>
                </a:solidFill>
                <a:latin typeface="TT Rounds Condensed Bold"/>
              </a:rPr>
              <a:t>Items</a:t>
            </a:r>
            <a:r>
              <a:rPr lang="en-US" sz="6399" spc="59">
                <a:solidFill>
                  <a:srgbClr val="000000"/>
                </a:solidFill>
                <a:latin typeface="TT Rounds Condensed Bold"/>
              </a:rPr>
              <a:t> in a </a:t>
            </a:r>
            <a:r>
              <a:rPr lang="en-US" sz="6399" spc="59">
                <a:solidFill>
                  <a:srgbClr val="FF0000"/>
                </a:solidFill>
                <a:latin typeface="TT Rounds Condensed Bold"/>
              </a:rPr>
              <a:t>Grid</a:t>
            </a:r>
          </a:p>
        </p:txBody>
      </p: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28700" y="4882811"/>
            <a:ext cx="8307158" cy="4375489"/>
          </a:xfrm>
          <a:custGeom>
            <a:avLst/>
            <a:gdLst/>
            <a:ahLst/>
            <a:cxnLst/>
            <a:rect l="l" t="t" r="r" b="b"/>
            <a:pathLst>
              <a:path w="8307158" h="4375489">
                <a:moveTo>
                  <a:pt x="0" y="0"/>
                </a:moveTo>
                <a:lnTo>
                  <a:pt x="8307158" y="0"/>
                </a:lnTo>
                <a:lnTo>
                  <a:pt x="8307158" y="4375489"/>
                </a:lnTo>
                <a:lnTo>
                  <a:pt x="0" y="4375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1845" b="-1206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620193" y="3693938"/>
            <a:ext cx="5543251" cy="5592283"/>
          </a:xfrm>
          <a:custGeom>
            <a:avLst/>
            <a:gdLst/>
            <a:ahLst/>
            <a:cxnLst/>
            <a:rect l="l" t="t" r="r" b="b"/>
            <a:pathLst>
              <a:path w="5543251" h="5592283">
                <a:moveTo>
                  <a:pt x="0" y="0"/>
                </a:moveTo>
                <a:lnTo>
                  <a:pt x="5543251" y="0"/>
                </a:lnTo>
                <a:lnTo>
                  <a:pt x="5543251" y="5592283"/>
                </a:lnTo>
                <a:lnTo>
                  <a:pt x="0" y="55922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7" b="-8775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  <a:ea typeface="TT Rounds Condensed Italics"/>
              </a:rPr>
              <a:t>Basic Navigation Implementatio﻿n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7348" y="2004775"/>
            <a:ext cx="170875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add a </a:t>
            </a: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numColumns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 prop to FlatList to display columns of items next to each other</a:t>
            </a:r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1504129" y="4056852"/>
            <a:ext cx="4857329" cy="5694800"/>
          </a:xfrm>
          <a:custGeom>
            <a:avLst/>
            <a:gdLst/>
            <a:ahLst/>
            <a:cxnLst/>
            <a:rect l="l" t="t" r="r" b="b"/>
            <a:pathLst>
              <a:path w="4857329" h="5694800">
                <a:moveTo>
                  <a:pt x="0" y="0"/>
                </a:moveTo>
                <a:lnTo>
                  <a:pt x="4857330" y="0"/>
                </a:lnTo>
                <a:lnTo>
                  <a:pt x="4857330" y="5694800"/>
                </a:lnTo>
                <a:lnTo>
                  <a:pt x="0" y="569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70534" y="4056852"/>
            <a:ext cx="7980610" cy="5694800"/>
          </a:xfrm>
          <a:custGeom>
            <a:avLst/>
            <a:gdLst/>
            <a:ahLst/>
            <a:cxnLst/>
            <a:rect l="l" t="t" r="r" b="b"/>
            <a:pathLst>
              <a:path w="7980610" h="5694800">
                <a:moveTo>
                  <a:pt x="0" y="0"/>
                </a:moveTo>
                <a:lnTo>
                  <a:pt x="7980610" y="0"/>
                </a:lnTo>
                <a:lnTo>
                  <a:pt x="7980610" y="5694800"/>
                </a:lnTo>
                <a:lnTo>
                  <a:pt x="0" y="569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84" r="-258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  <a:ea typeface="TT Rounds Condensed Italics"/>
              </a:rPr>
              <a:t>Basic Navigation Implementatio﻿n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7348" y="1808952"/>
            <a:ext cx="17087590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A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C</a:t>
            </a: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ategoryGridTile 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component defines the style for each grid item.</a:t>
            </a:r>
          </a:p>
          <a:p>
            <a:pPr algn="l">
              <a:lnSpc>
                <a:spcPts val="4320"/>
              </a:lnSpc>
            </a:pP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It uses a fixed height and margin for consistent spacing, rounded corners and shadows create a visually appealing look.</a:t>
            </a:r>
          </a:p>
          <a:p>
            <a:pPr algn="l">
              <a:lnSpc>
                <a:spcPts val="4320"/>
              </a:lnSpc>
            </a:pP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InnerContainer 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styles the category text with padding and centering.</a:t>
            </a:r>
          </a:p>
        </p:txBody>
      </p: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761960" y="3460978"/>
            <a:ext cx="5777249" cy="6669342"/>
          </a:xfrm>
          <a:custGeom>
            <a:avLst/>
            <a:gdLst/>
            <a:ahLst/>
            <a:cxnLst/>
            <a:rect l="l" t="t" r="r" b="b"/>
            <a:pathLst>
              <a:path w="5777249" h="6669342">
                <a:moveTo>
                  <a:pt x="0" y="0"/>
                </a:moveTo>
                <a:lnTo>
                  <a:pt x="5777249" y="0"/>
                </a:lnTo>
                <a:lnTo>
                  <a:pt x="5777249" y="6669342"/>
                </a:lnTo>
                <a:lnTo>
                  <a:pt x="0" y="6669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87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3885502"/>
            <a:ext cx="6565033" cy="5372798"/>
          </a:xfrm>
          <a:custGeom>
            <a:avLst/>
            <a:gdLst/>
            <a:ahLst/>
            <a:cxnLst/>
            <a:rect l="l" t="t" r="r" b="b"/>
            <a:pathLst>
              <a:path w="6565033" h="5372798">
                <a:moveTo>
                  <a:pt x="0" y="0"/>
                </a:moveTo>
                <a:lnTo>
                  <a:pt x="6565033" y="0"/>
                </a:lnTo>
                <a:lnTo>
                  <a:pt x="6565033" y="5372798"/>
                </a:lnTo>
                <a:lnTo>
                  <a:pt x="0" y="5372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  <a:ea typeface="TT Rounds Condensed Italics"/>
              </a:rPr>
              <a:t>Basic Navigation Implementatio﻿n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7348" y="1756003"/>
            <a:ext cx="17087590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0000"/>
                </a:solidFill>
                <a:latin typeface="Times New Roman"/>
              </a:rPr>
              <a:t>Ov</a:t>
            </a: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erflow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 is hidden on </a:t>
            </a: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Android 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to manage the </a:t>
            </a: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ripple effect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 within rounded corners.</a:t>
            </a:r>
          </a:p>
          <a:p>
            <a:pPr algn="l">
              <a:lnSpc>
                <a:spcPts val="4320"/>
              </a:lnSpc>
            </a:pP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iOS 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keeps </a:t>
            </a: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overflow 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visible to maintain the </a:t>
            </a: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shadow effect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.</a:t>
            </a:r>
          </a:p>
          <a:p>
            <a:pPr algn="l">
              <a:lnSpc>
                <a:spcPts val="4320"/>
              </a:lnSpc>
            </a:pP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Add conditional styling adjusts the appearance (opacity) when an item is pressed.</a:t>
            </a:r>
          </a:p>
        </p:txBody>
      </p:sp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4511180" y="3251428"/>
            <a:ext cx="9279927" cy="6006872"/>
          </a:xfrm>
          <a:custGeom>
            <a:avLst/>
            <a:gdLst/>
            <a:ahLst/>
            <a:cxnLst/>
            <a:rect l="l" t="t" r="r" b="b"/>
            <a:pathLst>
              <a:path w="9279927" h="6006872">
                <a:moveTo>
                  <a:pt x="0" y="0"/>
                </a:moveTo>
                <a:lnTo>
                  <a:pt x="9279927" y="0"/>
                </a:lnTo>
                <a:lnTo>
                  <a:pt x="9279927" y="6006872"/>
                </a:lnTo>
                <a:lnTo>
                  <a:pt x="0" y="6006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  <a:ea typeface="TT Rounds Condensed Italics"/>
              </a:rPr>
              <a:t>Basic Navigation Implementatio﻿n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7348" y="1756003"/>
            <a:ext cx="1708759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Eac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h </a:t>
            </a: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grid tile's background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color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 is set dynamically based on the category data's color attribute.</a:t>
            </a: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05927" y="683730"/>
            <a:ext cx="14833281" cy="878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Table of 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8547" y="3049905"/>
            <a:ext cx="16876392" cy="4082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510" lvl="1" indent="-325755" algn="l">
              <a:lnSpc>
                <a:spcPts val="5400"/>
              </a:lnSpc>
              <a:buFont typeface="Arial"/>
              <a:buChar char="•"/>
            </a:pPr>
            <a:r>
              <a:rPr lang="en-US" sz="3600" spc="33">
                <a:solidFill>
                  <a:srgbClr val="000000"/>
                </a:solidFill>
                <a:latin typeface="TT Rounds Condensed"/>
              </a:rPr>
              <a:t>By the end of the lesson, we are going to:</a:t>
            </a:r>
          </a:p>
          <a:p>
            <a:pPr marL="1337310" lvl="2" indent="-445770" algn="l">
              <a:lnSpc>
                <a:spcPts val="5400"/>
              </a:lnSpc>
              <a:buFont typeface="Arial"/>
              <a:buChar char="⚬"/>
            </a:pPr>
            <a:r>
              <a:rPr lang="en-US" sz="3600" spc="33">
                <a:solidFill>
                  <a:srgbClr val="000000"/>
                </a:solidFill>
                <a:latin typeface="TT Rounds Condensed"/>
              </a:rPr>
              <a:t>Introduction to Navigation</a:t>
            </a:r>
          </a:p>
          <a:p>
            <a:pPr marL="1337310" lvl="2" indent="-445770" algn="l">
              <a:lnSpc>
                <a:spcPts val="5400"/>
              </a:lnSpc>
              <a:buFont typeface="Arial"/>
              <a:buChar char="⚬"/>
            </a:pPr>
            <a:r>
              <a:rPr lang="en-US" sz="3600" spc="33">
                <a:solidFill>
                  <a:srgbClr val="000000"/>
                </a:solidFill>
                <a:latin typeface="TT Rounds Condensed"/>
              </a:rPr>
              <a:t>Basic Navigation Implementation</a:t>
            </a:r>
          </a:p>
          <a:p>
            <a:pPr marL="1337310" lvl="2" indent="-445770" algn="l">
              <a:lnSpc>
                <a:spcPts val="5400"/>
              </a:lnSpc>
              <a:buFont typeface="Arial"/>
              <a:buChar char="⚬"/>
            </a:pPr>
            <a:r>
              <a:rPr lang="en-US" sz="3600" spc="33">
                <a:solidFill>
                  <a:srgbClr val="000000"/>
                </a:solidFill>
                <a:latin typeface="TT Rounds Condensed"/>
              </a:rPr>
              <a:t>Data Passing and Styling</a:t>
            </a:r>
          </a:p>
          <a:p>
            <a:pPr marL="1336853" lvl="2" indent="-445618" algn="l">
              <a:lnSpc>
                <a:spcPts val="5400"/>
              </a:lnSpc>
              <a:buFont typeface="Arial"/>
              <a:buChar char="⚬"/>
            </a:pPr>
            <a:r>
              <a:rPr lang="en-US" sz="3600" spc="32">
                <a:solidFill>
                  <a:srgbClr val="000000"/>
                </a:solidFill>
                <a:latin typeface="TT Rounds Condensed"/>
              </a:rPr>
              <a:t>Detail Screen Development</a:t>
            </a:r>
          </a:p>
          <a:p>
            <a:pPr marL="1337310" lvl="2" indent="-445770" algn="l">
              <a:lnSpc>
                <a:spcPts val="5400"/>
              </a:lnSpc>
              <a:buFont typeface="Arial"/>
              <a:buChar char="⚬"/>
            </a:pPr>
            <a:r>
              <a:rPr lang="en-US" sz="3600" spc="33">
                <a:solidFill>
                  <a:srgbClr val="000000"/>
                </a:solidFill>
                <a:latin typeface="TT Rounds Condensed"/>
              </a:rPr>
              <a:t>Advance Navigation Features</a:t>
            </a:r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607348" y="3801971"/>
            <a:ext cx="7858289" cy="5456329"/>
          </a:xfrm>
          <a:custGeom>
            <a:avLst/>
            <a:gdLst/>
            <a:ahLst/>
            <a:cxnLst/>
            <a:rect l="l" t="t" r="r" b="b"/>
            <a:pathLst>
              <a:path w="7858289" h="5456329">
                <a:moveTo>
                  <a:pt x="0" y="0"/>
                </a:moveTo>
                <a:lnTo>
                  <a:pt x="7858290" y="0"/>
                </a:lnTo>
                <a:lnTo>
                  <a:pt x="7858290" y="5456329"/>
                </a:lnTo>
                <a:lnTo>
                  <a:pt x="0" y="5456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21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747526" y="3801971"/>
            <a:ext cx="7511774" cy="5422701"/>
          </a:xfrm>
          <a:custGeom>
            <a:avLst/>
            <a:gdLst/>
            <a:ahLst/>
            <a:cxnLst/>
            <a:rect l="l" t="t" r="r" b="b"/>
            <a:pathLst>
              <a:path w="7511774" h="5422701">
                <a:moveTo>
                  <a:pt x="0" y="0"/>
                </a:moveTo>
                <a:lnTo>
                  <a:pt x="7511774" y="0"/>
                </a:lnTo>
                <a:lnTo>
                  <a:pt x="7511774" y="5422700"/>
                </a:lnTo>
                <a:lnTo>
                  <a:pt x="0" y="5422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  <a:ea typeface="TT Rounds Condensed Italics"/>
              </a:rPr>
              <a:t>Basic Navigation Implementatio﻿n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7348" y="2033300"/>
            <a:ext cx="1708759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T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he </a:t>
            </a: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application's background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 color is set through </a:t>
            </a: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app.json.</a:t>
            </a:r>
          </a:p>
          <a:p>
            <a:pPr algn="l">
              <a:lnSpc>
                <a:spcPts val="4320"/>
              </a:lnSpc>
            </a:pP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status bar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 is configured for a light theme to match the overall design.</a:t>
            </a:r>
          </a:p>
        </p:txBody>
      </p:sp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  <a:ea typeface="TT Rounds Condensed Italics"/>
              </a:rPr>
              <a:t>Basic Navigation Implementatio﻿n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81307" y="3865245"/>
            <a:ext cx="11325385" cy="236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6399" spc="59">
                <a:solidFill>
                  <a:srgbClr val="000000"/>
                </a:solidFill>
                <a:latin typeface="TT Rounds Condensed Bold"/>
              </a:rPr>
              <a:t>Getting Started with the </a:t>
            </a:r>
            <a:r>
              <a:rPr lang="en-US" sz="6399" spc="59">
                <a:solidFill>
                  <a:srgbClr val="FF0000"/>
                </a:solidFill>
                <a:latin typeface="TT Rounds Condensed Bold"/>
              </a:rPr>
              <a:t>React Navigation Package</a:t>
            </a:r>
          </a:p>
        </p:txBody>
      </p:sp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  <a:ea typeface="TT Rounds Condensed Italics"/>
              </a:rPr>
              <a:t>Basic Navigation Implementatio﻿n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74982" y="2326859"/>
            <a:ext cx="4412218" cy="819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  <a:spcBef>
                <a:spcPct val="0"/>
              </a:spcBef>
            </a:pPr>
            <a:r>
              <a:rPr lang="en-US" sz="5400" spc="50" dirty="0">
                <a:solidFill>
                  <a:srgbClr val="FF0000"/>
                </a:solidFill>
                <a:latin typeface="TT Rounds Condensed Bold"/>
              </a:rPr>
              <a:t>Installation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3061" y="3438525"/>
            <a:ext cx="10891957" cy="279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 u="none" strike="noStrike" dirty="0">
                <a:solidFill>
                  <a:srgbClr val="000000"/>
                </a:solidFill>
                <a:latin typeface="Times New Roman"/>
              </a:rPr>
              <a:t>Install the core </a:t>
            </a:r>
            <a:r>
              <a:rPr lang="en-US" sz="3600" u="none" strike="noStrike" dirty="0">
                <a:solidFill>
                  <a:srgbClr val="FF0000"/>
                </a:solidFill>
                <a:latin typeface="Times New Roman"/>
              </a:rPr>
              <a:t>@react-navigation/native</a:t>
            </a:r>
            <a:r>
              <a:rPr lang="en-US" sz="3600" u="none" strike="noStrike" dirty="0">
                <a:solidFill>
                  <a:srgbClr val="000000"/>
                </a:solidFill>
                <a:latin typeface="Times New Roman"/>
              </a:rPr>
              <a:t> package using 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endParaRPr lang="en-US" sz="3600" u="none" strike="noStrike" dirty="0">
              <a:solidFill>
                <a:srgbClr val="000000"/>
              </a:solidFill>
              <a:latin typeface="Times New Roman"/>
            </a:endParaRPr>
          </a:p>
          <a:p>
            <a:pPr algn="l">
              <a:lnSpc>
                <a:spcPts val="4320"/>
              </a:lnSpc>
              <a:spcBef>
                <a:spcPct val="0"/>
              </a:spcBef>
            </a:pPr>
            <a:endParaRPr lang="en-US" sz="3600" u="none" strike="noStrike" dirty="0">
              <a:solidFill>
                <a:srgbClr val="000000"/>
              </a:solidFill>
              <a:latin typeface="Times New Roman"/>
            </a:endParaRPr>
          </a:p>
          <a:p>
            <a:pPr marL="0" lvl="1" indent="0" algn="l">
              <a:lnSpc>
                <a:spcPts val="4320"/>
              </a:lnSpc>
              <a:spcBef>
                <a:spcPct val="0"/>
              </a:spcBef>
            </a:pPr>
            <a:endParaRPr lang="en-US" sz="3600" u="none" strike="noStrike" dirty="0">
              <a:solidFill>
                <a:srgbClr val="000000"/>
              </a:solidFill>
              <a:latin typeface="Times New Roman"/>
            </a:endParaRPr>
          </a:p>
          <a:p>
            <a:pPr marL="0" lvl="1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 u="none" strike="noStrike" dirty="0">
                <a:solidFill>
                  <a:srgbClr val="000000"/>
                </a:solidFill>
                <a:latin typeface="Times New Roman"/>
              </a:rPr>
              <a:t>Install additional dependencies specific to Expo with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07348" y="4157676"/>
            <a:ext cx="7510597" cy="985824"/>
            <a:chOff x="0" y="0"/>
            <a:chExt cx="1978100" cy="25964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78100" cy="259641"/>
            </a:xfrm>
            <a:custGeom>
              <a:avLst/>
              <a:gdLst/>
              <a:ahLst/>
              <a:cxnLst/>
              <a:rect l="l" t="t" r="r" b="b"/>
              <a:pathLst>
                <a:path w="1978100" h="259641">
                  <a:moveTo>
                    <a:pt x="0" y="0"/>
                  </a:moveTo>
                  <a:lnTo>
                    <a:pt x="1978100" y="0"/>
                  </a:lnTo>
                  <a:lnTo>
                    <a:pt x="1978100" y="259641"/>
                  </a:lnTo>
                  <a:lnTo>
                    <a:pt x="0" y="259641"/>
                  </a:lnTo>
                  <a:close/>
                </a:path>
              </a:pathLst>
            </a:custGeom>
            <a:solidFill>
              <a:srgbClr val="4B4B4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1978100" cy="335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 u="none" strike="noStrike">
                  <a:solidFill>
                    <a:srgbClr val="B8B8B8"/>
                  </a:solidFill>
                  <a:latin typeface="Times New Roman Bold"/>
                </a:rPr>
                <a:t>npm install @react-navigation/native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93061" y="6600825"/>
            <a:ext cx="12304715" cy="974987"/>
            <a:chOff x="0" y="0"/>
            <a:chExt cx="3240748" cy="25678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240748" cy="256787"/>
            </a:xfrm>
            <a:custGeom>
              <a:avLst/>
              <a:gdLst/>
              <a:ahLst/>
              <a:cxnLst/>
              <a:rect l="l" t="t" r="r" b="b"/>
              <a:pathLst>
                <a:path w="3240748" h="256787">
                  <a:moveTo>
                    <a:pt x="0" y="0"/>
                  </a:moveTo>
                  <a:lnTo>
                    <a:pt x="3240748" y="0"/>
                  </a:lnTo>
                  <a:lnTo>
                    <a:pt x="3240748" y="256787"/>
                  </a:lnTo>
                  <a:lnTo>
                    <a:pt x="0" y="256787"/>
                  </a:lnTo>
                  <a:close/>
                </a:path>
              </a:pathLst>
            </a:custGeom>
            <a:solidFill>
              <a:srgbClr val="4B4B4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3240748" cy="332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B8B8B8"/>
                  </a:solidFill>
                  <a:latin typeface="Times New Roman Bold"/>
                </a:rPr>
                <a:t>expo install react-native-screens react-native-safe-area-context</a:t>
              </a:r>
            </a:p>
          </p:txBody>
        </p:sp>
      </p:grpSp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3980452" y="4525557"/>
            <a:ext cx="10284231" cy="4732743"/>
          </a:xfrm>
          <a:custGeom>
            <a:avLst/>
            <a:gdLst/>
            <a:ahLst/>
            <a:cxnLst/>
            <a:rect l="l" t="t" r="r" b="b"/>
            <a:pathLst>
              <a:path w="10284231" h="4732743">
                <a:moveTo>
                  <a:pt x="0" y="0"/>
                </a:moveTo>
                <a:lnTo>
                  <a:pt x="10284232" y="0"/>
                </a:lnTo>
                <a:lnTo>
                  <a:pt x="10284232" y="4732743"/>
                </a:lnTo>
                <a:lnTo>
                  <a:pt x="0" y="4732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629400" y="3402931"/>
            <a:ext cx="9733257" cy="689654"/>
            <a:chOff x="0" y="0"/>
            <a:chExt cx="2327630" cy="1816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27630" cy="181637"/>
            </a:xfrm>
            <a:custGeom>
              <a:avLst/>
              <a:gdLst/>
              <a:ahLst/>
              <a:cxnLst/>
              <a:rect l="l" t="t" r="r" b="b"/>
              <a:pathLst>
                <a:path w="2327630" h="181637">
                  <a:moveTo>
                    <a:pt x="0" y="0"/>
                  </a:moveTo>
                  <a:lnTo>
                    <a:pt x="2327630" y="0"/>
                  </a:lnTo>
                  <a:lnTo>
                    <a:pt x="2327630" y="181637"/>
                  </a:lnTo>
                  <a:lnTo>
                    <a:pt x="0" y="181637"/>
                  </a:lnTo>
                  <a:close/>
                </a:path>
              </a:pathLst>
            </a:custGeom>
            <a:solidFill>
              <a:srgbClr val="4B4B4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327630" cy="181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  <a:ea typeface="TT Rounds Condensed Italics"/>
              </a:rPr>
              <a:t>Basic Navigation Implementatio﻿n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1756003"/>
            <a:ext cx="17690176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Wrap your entire app (except utility components like the </a:t>
            </a: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StatusBar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) with the </a:t>
            </a: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NavigationContainer 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component from </a:t>
            </a: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@react-navigation/native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.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Choose a navigator type. Here, we'll use the </a:t>
            </a: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@react-navigation/native-stack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 package for stack navigation. Install it with  </a:t>
            </a:r>
            <a:r>
              <a:rPr lang="en-US" sz="3600" u="none" strike="noStrike">
                <a:solidFill>
                  <a:srgbClr val="B8B8B8"/>
                </a:solidFill>
                <a:latin typeface="Times New Roman"/>
              </a:rPr>
              <a:t>expo install @react-navigation/native-stack</a:t>
            </a:r>
          </a:p>
        </p:txBody>
      </p:sp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3795973" y="4880203"/>
            <a:ext cx="10696053" cy="4969710"/>
          </a:xfrm>
          <a:custGeom>
            <a:avLst/>
            <a:gdLst/>
            <a:ahLst/>
            <a:cxnLst/>
            <a:rect l="l" t="t" r="r" b="b"/>
            <a:pathLst>
              <a:path w="10696053" h="4969710">
                <a:moveTo>
                  <a:pt x="0" y="0"/>
                </a:moveTo>
                <a:lnTo>
                  <a:pt x="10696054" y="0"/>
                </a:lnTo>
                <a:lnTo>
                  <a:pt x="10696054" y="4969710"/>
                </a:lnTo>
                <a:lnTo>
                  <a:pt x="0" y="496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  <a:ea typeface="TT Rounds Condensed Italics"/>
              </a:rPr>
              <a:t>Basic Navigation Implementatio﻿n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3" y="1756003"/>
            <a:ext cx="17690176" cy="279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Import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CreateNativeStackNavigator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from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@react-navigation/native-stack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.</a:t>
            </a:r>
          </a:p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Call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CreateNativeStackNavigator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to create a stack object.</a:t>
            </a:r>
          </a:p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Inside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NavigationContainer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, use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Stack.Navigator 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to render the stack navigator.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Use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Stack.Screen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to register screens within the navigator. Provide a unique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name 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and the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corresponding screen component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(not as JSX but as a reference).</a:t>
            </a:r>
          </a:p>
        </p:txBody>
      </p:sp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  <a:ea typeface="TT Rounds Condensed Italics"/>
              </a:rPr>
              <a:t>Basic Navigation Implementatio﻿n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81307" y="3865245"/>
            <a:ext cx="11325385" cy="236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6399" spc="59">
                <a:solidFill>
                  <a:srgbClr val="000000"/>
                </a:solidFill>
                <a:latin typeface="TT Rounds Condensed Bold"/>
              </a:rPr>
              <a:t> Implementing </a:t>
            </a:r>
            <a:r>
              <a:rPr lang="en-US" sz="6399" spc="59">
                <a:solidFill>
                  <a:srgbClr val="FF0000"/>
                </a:solidFill>
                <a:latin typeface="TT Rounds Condensed Bold"/>
              </a:rPr>
              <a:t>Navigation</a:t>
            </a:r>
            <a:r>
              <a:rPr lang="en-US" sz="6399" spc="59">
                <a:solidFill>
                  <a:srgbClr val="000000"/>
                </a:solidFill>
                <a:latin typeface="TT Rounds Condensed Bold"/>
              </a:rPr>
              <a:t> Between </a:t>
            </a:r>
            <a:r>
              <a:rPr lang="en-US" sz="6399" spc="59">
                <a:solidFill>
                  <a:srgbClr val="FF0000"/>
                </a:solidFill>
                <a:latin typeface="TT Rounds Condensed Bold"/>
              </a:rPr>
              <a:t>Two Screens</a:t>
            </a:r>
          </a:p>
        </p:txBody>
      </p:sp>
    </p:spTree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5554348" y="4337278"/>
            <a:ext cx="7136440" cy="5433092"/>
          </a:xfrm>
          <a:custGeom>
            <a:avLst/>
            <a:gdLst/>
            <a:ahLst/>
            <a:cxnLst/>
            <a:rect l="l" t="t" r="r" b="b"/>
            <a:pathLst>
              <a:path w="7136440" h="5433092">
                <a:moveTo>
                  <a:pt x="0" y="0"/>
                </a:moveTo>
                <a:lnTo>
                  <a:pt x="7136440" y="0"/>
                </a:lnTo>
                <a:lnTo>
                  <a:pt x="7136440" y="5433092"/>
                </a:lnTo>
                <a:lnTo>
                  <a:pt x="0" y="5433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  <a:ea typeface="TT Rounds Condensed Italics"/>
              </a:rPr>
              <a:t>Basic Navigation Implementatio﻿n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3" y="1756003"/>
            <a:ext cx="17690176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Create a new screen component named “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MealsOverviewScreen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“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.</a:t>
            </a:r>
          </a:p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It imports data (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meals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) from the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dummy-data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file.</a:t>
            </a:r>
          </a:p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Initially, it displays a simple message "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Meals Overview Screen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".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A stylesheet is added for styling the view.</a:t>
            </a:r>
          </a:p>
        </p:txBody>
      </p:sp>
    </p:spTree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4394421" y="3768752"/>
            <a:ext cx="9508682" cy="5489548"/>
          </a:xfrm>
          <a:custGeom>
            <a:avLst/>
            <a:gdLst/>
            <a:ahLst/>
            <a:cxnLst/>
            <a:rect l="l" t="t" r="r" b="b"/>
            <a:pathLst>
              <a:path w="9508682" h="5489548">
                <a:moveTo>
                  <a:pt x="0" y="0"/>
                </a:moveTo>
                <a:lnTo>
                  <a:pt x="9508683" y="0"/>
                </a:lnTo>
                <a:lnTo>
                  <a:pt x="9508683" y="5489548"/>
                </a:lnTo>
                <a:lnTo>
                  <a:pt x="0" y="5489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  <a:ea typeface="TT Rounds Condensed Italics"/>
              </a:rPr>
              <a:t>Basic Navigation Implementatio﻿n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7349" y="1756003"/>
            <a:ext cx="17082828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MealsOverviewScreen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component is registered in the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Stack.Navigator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alongside the existing screen (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MealsCategories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).</a:t>
            </a:r>
          </a:p>
        </p:txBody>
      </p:sp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20647" y="5423128"/>
            <a:ext cx="8101921" cy="4139298"/>
          </a:xfrm>
          <a:custGeom>
            <a:avLst/>
            <a:gdLst/>
            <a:ahLst/>
            <a:cxnLst/>
            <a:rect l="l" t="t" r="r" b="b"/>
            <a:pathLst>
              <a:path w="8101921" h="4139298">
                <a:moveTo>
                  <a:pt x="0" y="0"/>
                </a:moveTo>
                <a:lnTo>
                  <a:pt x="8101921" y="0"/>
                </a:lnTo>
                <a:lnTo>
                  <a:pt x="8101921" y="4139299"/>
                </a:lnTo>
                <a:lnTo>
                  <a:pt x="0" y="4139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214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352872" y="4611818"/>
            <a:ext cx="5283839" cy="4950608"/>
          </a:xfrm>
          <a:custGeom>
            <a:avLst/>
            <a:gdLst/>
            <a:ahLst/>
            <a:cxnLst/>
            <a:rect l="l" t="t" r="r" b="b"/>
            <a:pathLst>
              <a:path w="5283839" h="4950608">
                <a:moveTo>
                  <a:pt x="0" y="0"/>
                </a:moveTo>
                <a:lnTo>
                  <a:pt x="5283840" y="0"/>
                </a:lnTo>
                <a:lnTo>
                  <a:pt x="5283840" y="4950609"/>
                </a:lnTo>
                <a:lnTo>
                  <a:pt x="0" y="4950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9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  <a:ea typeface="TT Rounds Condensed Italics"/>
              </a:rPr>
              <a:t>Basic Navigation Implementatio﻿n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7349" y="1756003"/>
            <a:ext cx="17082828" cy="333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A new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onPress 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prop is added to the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CategoryGridTile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component.</a:t>
            </a:r>
          </a:p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This prop is passed down to the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onPress 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prop of the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Pressable 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component within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CategoryGridTile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.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The parent component (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CategoriesScreen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) receives the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onPress 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prop and defines a function (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pressHandler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) to handle the press event.</a:t>
            </a:r>
          </a:p>
          <a:p>
            <a:pPr algn="l">
              <a:lnSpc>
                <a:spcPts val="4320"/>
              </a:lnSpc>
            </a:pPr>
            <a:endParaRPr lang="en-US" sz="36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5341946" y="4174737"/>
            <a:ext cx="7613633" cy="5332755"/>
          </a:xfrm>
          <a:custGeom>
            <a:avLst/>
            <a:gdLst/>
            <a:ahLst/>
            <a:cxnLst/>
            <a:rect l="l" t="t" r="r" b="b"/>
            <a:pathLst>
              <a:path w="7613633" h="5332755">
                <a:moveTo>
                  <a:pt x="0" y="0"/>
                </a:moveTo>
                <a:lnTo>
                  <a:pt x="7613633" y="0"/>
                </a:lnTo>
                <a:lnTo>
                  <a:pt x="7613633" y="5332756"/>
                </a:lnTo>
                <a:lnTo>
                  <a:pt x="0" y="5332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  <a:ea typeface="TT Rounds Condensed Italics"/>
              </a:rPr>
              <a:t>Basic Navigation Implementatio﻿n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7349" y="1756003"/>
            <a:ext cx="17082828" cy="279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Inside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pressHandler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, the navigation prop (provided by React Navigation) is used to navigate between screens.</a:t>
            </a:r>
          </a:p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navigation.navigate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method is called with the target screen name ("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MealsOverview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") as an argument.</a:t>
            </a:r>
          </a:p>
          <a:p>
            <a:pPr algn="l">
              <a:lnSpc>
                <a:spcPts val="4320"/>
              </a:lnSpc>
            </a:pPr>
            <a:endParaRPr lang="en-US" sz="36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705928" y="4307746"/>
            <a:ext cx="2648537" cy="5628140"/>
          </a:xfrm>
          <a:custGeom>
            <a:avLst/>
            <a:gdLst/>
            <a:ahLst/>
            <a:cxnLst/>
            <a:rect l="l" t="t" r="r" b="b"/>
            <a:pathLst>
              <a:path w="2648537" h="5628140">
                <a:moveTo>
                  <a:pt x="0" y="0"/>
                </a:moveTo>
                <a:lnTo>
                  <a:pt x="2648536" y="0"/>
                </a:lnTo>
                <a:lnTo>
                  <a:pt x="2648536" y="5628141"/>
                </a:lnTo>
                <a:lnTo>
                  <a:pt x="0" y="5628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820993" y="4307746"/>
            <a:ext cx="2668624" cy="5628140"/>
          </a:xfrm>
          <a:custGeom>
            <a:avLst/>
            <a:gdLst/>
            <a:ahLst/>
            <a:cxnLst/>
            <a:rect l="l" t="t" r="r" b="b"/>
            <a:pathLst>
              <a:path w="2668624" h="5628140">
                <a:moveTo>
                  <a:pt x="0" y="0"/>
                </a:moveTo>
                <a:lnTo>
                  <a:pt x="2668624" y="0"/>
                </a:lnTo>
                <a:lnTo>
                  <a:pt x="2668624" y="5628141"/>
                </a:lnTo>
                <a:lnTo>
                  <a:pt x="0" y="56281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777685" y="4307746"/>
            <a:ext cx="2655976" cy="5628140"/>
          </a:xfrm>
          <a:custGeom>
            <a:avLst/>
            <a:gdLst/>
            <a:ahLst/>
            <a:cxnLst/>
            <a:rect l="l" t="t" r="r" b="b"/>
            <a:pathLst>
              <a:path w="2655976" h="5628140">
                <a:moveTo>
                  <a:pt x="0" y="0"/>
                </a:moveTo>
                <a:lnTo>
                  <a:pt x="2655976" y="0"/>
                </a:lnTo>
                <a:lnTo>
                  <a:pt x="2655976" y="5628141"/>
                </a:lnTo>
                <a:lnTo>
                  <a:pt x="0" y="5628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2160321">
            <a:off x="2641986" y="4768460"/>
            <a:ext cx="1334312" cy="60044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Introduction to Navigation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7348" y="1676830"/>
            <a:ext cx="17082828" cy="279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In the context of a React Native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app, navigation refers to the ability to move between different screens. Unlike a simple app where you just replace one screen with another, navigation allows for more complex interactions like: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Going back to the previous screen, Animated transitions between screens, Switching between different screens using tap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2160321">
            <a:off x="7008538" y="4259572"/>
            <a:ext cx="1334312" cy="600440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>
            <a:off x="4354464" y="7121816"/>
            <a:ext cx="3466529" cy="0"/>
          </a:xfrm>
          <a:prstGeom prst="line">
            <a:avLst/>
          </a:prstGeom>
          <a:ln w="66675" cap="flat">
            <a:solidFill>
              <a:srgbClr val="4472C4"/>
            </a:solidFill>
            <a:prstDash val="lgDash"/>
            <a:headEnd type="none" w="sm" len="sm"/>
            <a:tailEnd type="triangle" w="lg" len="med"/>
          </a:ln>
        </p:spPr>
      </p:sp>
      <p:sp>
        <p:nvSpPr>
          <p:cNvPr id="15" name="AutoShape 15"/>
          <p:cNvSpPr/>
          <p:nvPr/>
        </p:nvSpPr>
        <p:spPr>
          <a:xfrm>
            <a:off x="10489617" y="7121816"/>
            <a:ext cx="3288068" cy="0"/>
          </a:xfrm>
          <a:prstGeom prst="line">
            <a:avLst/>
          </a:prstGeom>
          <a:ln w="66675" cap="flat">
            <a:solidFill>
              <a:srgbClr val="4472C4"/>
            </a:solidFill>
            <a:prstDash val="lgDash"/>
            <a:headEnd type="none" w="sm" len="sm"/>
            <a:tailEnd type="triangle" w="lg" len="med"/>
          </a:ln>
        </p:spPr>
      </p: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  <a:ea typeface="TT Rounds Condensed Italics"/>
              </a:rPr>
              <a:t>Basic Navigation Implementatio﻿n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81307" y="4470082"/>
            <a:ext cx="11325385" cy="115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6399" spc="59">
                <a:solidFill>
                  <a:srgbClr val="000000"/>
                </a:solidFill>
                <a:latin typeface="TT Rounds Condensed Bold"/>
              </a:rPr>
              <a:t>Setting the </a:t>
            </a:r>
            <a:r>
              <a:rPr lang="en-US" sz="6399" spc="59">
                <a:solidFill>
                  <a:srgbClr val="FF0000"/>
                </a:solidFill>
                <a:latin typeface="TT Rounds Condensed Bold"/>
              </a:rPr>
              <a:t>Default Screen</a:t>
            </a:r>
          </a:p>
        </p:txBody>
      </p:sp>
    </p:spTree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  <a:ea typeface="TT Rounds Condensed Italics"/>
              </a:rPr>
              <a:t>Basic Navigation Implementatio﻿n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7349" y="1756003"/>
            <a:ext cx="17082828" cy="387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When setting up a Navigator (like &lt;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Stack.Navigator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&gt;) and registering its screens (via &lt;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Stack.Screen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&gt;), you can decide which screen will be shown as a default when the app starts.</a:t>
            </a:r>
          </a:p>
          <a:p>
            <a:pPr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Out of the box, the top-most screen (i.e. the first child inside of &lt;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Stack.Navigator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&gt;) is used as the initial screen.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I.e., in the following example, the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AllProducts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screen would be shown as an initial screen when the app starts: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7348" y="6359805"/>
            <a:ext cx="15722680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18FF2F"/>
                </a:solidFill>
                <a:latin typeface="Times New Roman Italics"/>
              </a:rPr>
              <a:t>&lt;Stack.Navigator&gt;</a:t>
            </a:r>
          </a:p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18FF2F"/>
                </a:solidFill>
                <a:latin typeface="Times New Roman Italics"/>
              </a:rPr>
              <a:t>  &lt;Stack.Screen name="AllProducts" component={AllProducts} /&gt; // initial screen</a:t>
            </a:r>
          </a:p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18FF2F"/>
                </a:solidFill>
                <a:latin typeface="Times New Roman Italics"/>
              </a:rPr>
              <a:t>  &lt;Stack.Screen name="ProductDetails" component={ProductDetails} /&gt;</a:t>
            </a:r>
          </a:p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18FF2F"/>
                </a:solidFill>
                <a:latin typeface="Times New Roman Italics"/>
              </a:rPr>
              <a:t>&lt;/Stack.Navigator&gt;</a:t>
            </a:r>
          </a:p>
        </p:txBody>
      </p:sp>
    </p:spTree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  <a:ea typeface="TT Rounds Condensed Italics"/>
              </a:rPr>
              <a:t>Basic Navigation Implementatio﻿n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1154" y="2399285"/>
            <a:ext cx="17082828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You can therefore change the initial screen by changing the &lt;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Stack.Screen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&gt; order. Alternatively, there also is an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initialRouteName 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prop that can be set on the navigator component (i.e., on &lt;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Stack.Navigator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&gt; in this case):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1154" y="4999610"/>
            <a:ext cx="16932473" cy="279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18FF2F"/>
                </a:solidFill>
                <a:latin typeface="Times New Roman Italics"/>
              </a:rPr>
              <a:t>&lt;Stack.Navigator initialRouteName="ProductDetails"&gt;</a:t>
            </a:r>
          </a:p>
          <a:p>
            <a:pPr>
              <a:lnSpc>
                <a:spcPts val="4320"/>
              </a:lnSpc>
            </a:pPr>
            <a:r>
              <a:rPr lang="en-US" sz="3600">
                <a:solidFill>
                  <a:srgbClr val="18FF2F"/>
                </a:solidFill>
                <a:latin typeface="Times New Roman Italics"/>
              </a:rPr>
              <a:t>  &lt;Stack.Screen name="AllProducts" component={AllProducts} /&gt; </a:t>
            </a:r>
          </a:p>
          <a:p>
            <a:pPr>
              <a:lnSpc>
                <a:spcPts val="4320"/>
              </a:lnSpc>
            </a:pPr>
            <a:r>
              <a:rPr lang="en-US" sz="3600">
                <a:solidFill>
                  <a:srgbClr val="18FF2F"/>
                </a:solidFill>
                <a:latin typeface="Times New Roman Italics"/>
              </a:rPr>
              <a:t>  &lt;Stack.Screen name="ProductDetails" component={ProductDetails} /&gt; // initial screen</a:t>
            </a:r>
          </a:p>
          <a:p>
            <a:pPr>
              <a:lnSpc>
                <a:spcPts val="4320"/>
              </a:lnSpc>
            </a:pPr>
            <a:r>
              <a:rPr lang="en-US" sz="3600">
                <a:solidFill>
                  <a:srgbClr val="18FF2F"/>
                </a:solidFill>
                <a:latin typeface="Times New Roman Italics"/>
              </a:rPr>
              <a:t>&lt;/Stack.Navigator&gt;</a:t>
            </a:r>
          </a:p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endParaRPr lang="en-US" sz="3600">
              <a:solidFill>
                <a:srgbClr val="18FF2F"/>
              </a:solidFill>
              <a:latin typeface="Times New Roman Italics"/>
            </a:endParaRPr>
          </a:p>
        </p:txBody>
      </p:sp>
    </p:spTree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  <a:ea typeface="TT Rounds Condensed Italics"/>
              </a:rPr>
              <a:t>Basic Navigation Implementatio﻿n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81307" y="3865245"/>
            <a:ext cx="11325385" cy="236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6399" spc="59">
                <a:solidFill>
                  <a:srgbClr val="000000"/>
                </a:solidFill>
                <a:latin typeface="TT Rounds Condensed Bold"/>
              </a:rPr>
              <a:t>Understanding the </a:t>
            </a:r>
            <a:r>
              <a:rPr lang="en-US" sz="6399" spc="59">
                <a:solidFill>
                  <a:srgbClr val="FF0000"/>
                </a:solidFill>
                <a:latin typeface="TT Rounds Condensed Bold"/>
              </a:rPr>
              <a:t>useNavigation Hook</a:t>
            </a:r>
          </a:p>
        </p:txBody>
      </p:sp>
    </p:spTree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  <a:ea typeface="TT Rounds Condensed Italics"/>
              </a:rPr>
              <a:t>Basic Navigation Implementatio﻿n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7348" y="1984041"/>
            <a:ext cx="1708282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There are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two ways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to access navigation functionalities in React Navigation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73789" y="3845528"/>
            <a:ext cx="6785511" cy="550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useNavigation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 Hook: This hook, imported from </a:t>
            </a: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@react-navigation/native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, provides access to the navigation object in any component, regardless of whether it's a registered screen or not. This is helpful for navigating from nested components that don't receive the navigation prop directly.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7348" y="4351316"/>
            <a:ext cx="6678349" cy="387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Navigation Prop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: This prop is provided by React Navigation to screen components ( components registered with </a:t>
            </a: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Stack.Screen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 ). It allows access to methods like </a:t>
            </a: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navigation.navigate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 for navigation actions.</a:t>
            </a:r>
          </a:p>
        </p:txBody>
      </p:sp>
      <p:sp>
        <p:nvSpPr>
          <p:cNvPr id="11" name="AutoShape 11"/>
          <p:cNvSpPr/>
          <p:nvPr/>
        </p:nvSpPr>
        <p:spPr>
          <a:xfrm>
            <a:off x="9103518" y="3359753"/>
            <a:ext cx="0" cy="6492240"/>
          </a:xfrm>
          <a:prstGeom prst="line">
            <a:avLst/>
          </a:prstGeom>
          <a:ln w="38100" cap="flat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H="1" flipV="1">
            <a:off x="0" y="3340703"/>
            <a:ext cx="18288000" cy="0"/>
          </a:xfrm>
          <a:prstGeom prst="line">
            <a:avLst/>
          </a:prstGeom>
          <a:ln w="38100" cap="flat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3318797" y="4857984"/>
            <a:ext cx="11607541" cy="3206115"/>
          </a:xfrm>
          <a:custGeom>
            <a:avLst/>
            <a:gdLst/>
            <a:ahLst/>
            <a:cxnLst/>
            <a:rect l="l" t="t" r="r" b="b"/>
            <a:pathLst>
              <a:path w="11607541" h="3206115">
                <a:moveTo>
                  <a:pt x="0" y="0"/>
                </a:moveTo>
                <a:lnTo>
                  <a:pt x="11607542" y="0"/>
                </a:lnTo>
                <a:lnTo>
                  <a:pt x="11607542" y="3206115"/>
                </a:lnTo>
                <a:lnTo>
                  <a:pt x="0" y="3206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  <a:ea typeface="TT Rounds Condensed Italics"/>
              </a:rPr>
              <a:t>Basic Navigation Implementatio﻿n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7348" y="2383069"/>
            <a:ext cx="17082828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While passing down the navigation prop works in most cases, the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useNavigation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hook offers a more flexible alternative for nested components. It also emphasizes using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createNativeStackNavigator 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for better performance.</a:t>
            </a:r>
          </a:p>
        </p:txBody>
      </p:sp>
    </p:spTree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63513" y="4099233"/>
            <a:ext cx="13997383" cy="165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</a:pPr>
            <a:r>
              <a:rPr lang="en-US" sz="5600">
                <a:solidFill>
                  <a:srgbClr val="000000"/>
                </a:solidFill>
                <a:latin typeface="Arial Italics"/>
              </a:rPr>
              <a:t>Working with </a:t>
            </a:r>
            <a:r>
              <a:rPr lang="en-US" sz="5600">
                <a:solidFill>
                  <a:srgbClr val="FF0000"/>
                </a:solidFill>
                <a:latin typeface="Arial Italics"/>
              </a:rPr>
              <a:t>Route</a:t>
            </a:r>
            <a:r>
              <a:rPr lang="en-US" sz="5600">
                <a:solidFill>
                  <a:srgbClr val="000000"/>
                </a:solidFill>
                <a:latin typeface="Arial Italics"/>
              </a:rPr>
              <a:t> parameters to </a:t>
            </a:r>
            <a:r>
              <a:rPr lang="en-US" sz="5600">
                <a:solidFill>
                  <a:srgbClr val="FF0000"/>
                </a:solidFill>
                <a:latin typeface="Arial Italics"/>
              </a:rPr>
              <a:t>Passing</a:t>
            </a:r>
            <a:r>
              <a:rPr lang="en-US" sz="5600">
                <a:solidFill>
                  <a:srgbClr val="000000"/>
                </a:solidFill>
                <a:latin typeface="Arial Italics"/>
              </a:rPr>
              <a:t> data between screen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63513" y="706495"/>
            <a:ext cx="13997383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80"/>
              </a:lnSpc>
              <a:spcBef>
                <a:spcPct val="0"/>
              </a:spcBef>
            </a:pPr>
            <a:r>
              <a:rPr lang="en-US" sz="5400" u="none" strike="noStrike" spc="50">
                <a:solidFill>
                  <a:srgbClr val="000000"/>
                </a:solidFill>
                <a:latin typeface="TT Rounds Condensed Italics"/>
              </a:rPr>
              <a:t>Data Passing and Styling</a:t>
            </a:r>
          </a:p>
        </p:txBody>
      </p:sp>
    </p:spTree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3172430" y="4522634"/>
            <a:ext cx="12539329" cy="5562237"/>
          </a:xfrm>
          <a:custGeom>
            <a:avLst/>
            <a:gdLst/>
            <a:ahLst/>
            <a:cxnLst/>
            <a:rect l="l" t="t" r="r" b="b"/>
            <a:pathLst>
              <a:path w="12539329" h="5562237">
                <a:moveTo>
                  <a:pt x="0" y="0"/>
                </a:moveTo>
                <a:lnTo>
                  <a:pt x="12539329" y="0"/>
                </a:lnTo>
                <a:lnTo>
                  <a:pt x="12539329" y="5562237"/>
                </a:lnTo>
                <a:lnTo>
                  <a:pt x="0" y="55622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2" b="-25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07348" y="2105145"/>
            <a:ext cx="16925595" cy="281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48">
                <a:solidFill>
                  <a:srgbClr val="000000"/>
                </a:solidFill>
                <a:latin typeface="TT Rounds Condensed Italics"/>
              </a:rPr>
              <a:t>Sending data:</a:t>
            </a:r>
          </a:p>
          <a:p>
            <a:pPr marL="842018" lvl="1" indent="-421009">
              <a:lnSpc>
                <a:spcPts val="4680"/>
              </a:lnSpc>
              <a:buFont typeface="Arial"/>
              <a:buChar char="•"/>
            </a:pPr>
            <a:r>
              <a:rPr lang="en-US" sz="3900" spc="35">
                <a:solidFill>
                  <a:srgbClr val="000000"/>
                </a:solidFill>
                <a:latin typeface="TT Rounds Condensed Italics"/>
              </a:rPr>
              <a:t>Use </a:t>
            </a:r>
            <a:r>
              <a:rPr lang="en-US" sz="3900" spc="35">
                <a:solidFill>
                  <a:srgbClr val="FF0000"/>
                </a:solidFill>
                <a:latin typeface="TT Rounds Condensed Italics"/>
              </a:rPr>
              <a:t>navigation.navigate(screenName, { params })</a:t>
            </a:r>
            <a:r>
              <a:rPr lang="en-US" sz="3900" spc="35">
                <a:solidFill>
                  <a:srgbClr val="000000"/>
                </a:solidFill>
                <a:latin typeface="TT Rounds Condensed Italics"/>
              </a:rPr>
              <a:t> to navigate to a screen.</a:t>
            </a:r>
          </a:p>
          <a:p>
            <a:pPr marL="842018" lvl="1" indent="-421009">
              <a:lnSpc>
                <a:spcPts val="4680"/>
              </a:lnSpc>
              <a:buFont typeface="Arial"/>
              <a:buChar char="•"/>
            </a:pPr>
            <a:r>
              <a:rPr lang="en-US" sz="3900" spc="35">
                <a:solidFill>
                  <a:srgbClr val="000000"/>
                </a:solidFill>
                <a:latin typeface="TT Rounds Condensed Italics"/>
              </a:rPr>
              <a:t>params is an </a:t>
            </a:r>
            <a:r>
              <a:rPr lang="en-US" sz="3900" spc="35">
                <a:solidFill>
                  <a:srgbClr val="FF0000"/>
                </a:solidFill>
                <a:latin typeface="TT Rounds Condensed Italics"/>
              </a:rPr>
              <a:t>object</a:t>
            </a:r>
            <a:r>
              <a:rPr lang="en-US" sz="3900" spc="35">
                <a:solidFill>
                  <a:srgbClr val="000000"/>
                </a:solidFill>
                <a:latin typeface="TT Rounds Condensed Italics"/>
              </a:rPr>
              <a:t> containing the data you want to send (</a:t>
            </a:r>
            <a:r>
              <a:rPr lang="en-US" sz="3900" spc="35">
                <a:solidFill>
                  <a:srgbClr val="FF0000"/>
                </a:solidFill>
                <a:latin typeface="TT Rounds Condensed Italics"/>
              </a:rPr>
              <a:t>key-value pairs</a:t>
            </a:r>
            <a:r>
              <a:rPr lang="en-US" sz="3900" spc="35">
                <a:solidFill>
                  <a:srgbClr val="000000"/>
                </a:solidFill>
                <a:latin typeface="TT Rounds Condensed Italics"/>
              </a:rPr>
              <a:t>)</a:t>
            </a:r>
          </a:p>
          <a:p>
            <a:pPr algn="ctr">
              <a:lnSpc>
                <a:spcPts val="6480"/>
              </a:lnSpc>
              <a:spcBef>
                <a:spcPct val="0"/>
              </a:spcBef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60588" y="796983"/>
            <a:ext cx="13949482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0"/>
              </a:lnSpc>
              <a:spcBef>
                <a:spcPct val="0"/>
              </a:spcBef>
            </a:pPr>
            <a:r>
              <a:rPr lang="en-US" sz="4100" spc="38">
                <a:solidFill>
                  <a:srgbClr val="000000"/>
                </a:solidFill>
                <a:latin typeface="TT Rounds Condensed Italics"/>
              </a:rPr>
              <a:t>Working with Route parameters to Passing data between screen </a:t>
            </a:r>
          </a:p>
        </p:txBody>
      </p:sp>
    </p:spTree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433946" y="4450477"/>
            <a:ext cx="14359791" cy="5347089"/>
          </a:xfrm>
          <a:custGeom>
            <a:avLst/>
            <a:gdLst/>
            <a:ahLst/>
            <a:cxnLst/>
            <a:rect l="l" t="t" r="r" b="b"/>
            <a:pathLst>
              <a:path w="14359791" h="5347089">
                <a:moveTo>
                  <a:pt x="0" y="0"/>
                </a:moveTo>
                <a:lnTo>
                  <a:pt x="14359791" y="0"/>
                </a:lnTo>
                <a:lnTo>
                  <a:pt x="14359791" y="5347089"/>
                </a:lnTo>
                <a:lnTo>
                  <a:pt x="0" y="5347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33705" y="1908403"/>
            <a:ext cx="16925595" cy="281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48">
                <a:solidFill>
                  <a:srgbClr val="000000"/>
                </a:solidFill>
                <a:latin typeface="TT Rounds Condensed Italics"/>
              </a:rPr>
              <a:t>Receiving data:</a:t>
            </a:r>
          </a:p>
          <a:p>
            <a:pPr marL="842018" lvl="1" indent="-421009">
              <a:lnSpc>
                <a:spcPts val="4680"/>
              </a:lnSpc>
              <a:buFont typeface="Arial"/>
              <a:buChar char="•"/>
            </a:pPr>
            <a:r>
              <a:rPr lang="en-US" sz="3900" spc="35">
                <a:solidFill>
                  <a:srgbClr val="000000"/>
                </a:solidFill>
                <a:latin typeface="TT Rounds Condensed Italics"/>
              </a:rPr>
              <a:t>Access the received data using</a:t>
            </a:r>
            <a:r>
              <a:rPr lang="en-US" sz="3900" spc="35">
                <a:solidFill>
                  <a:srgbClr val="FF0000"/>
                </a:solidFill>
                <a:latin typeface="TT Rounds Condensed Italics"/>
              </a:rPr>
              <a:t> route.params</a:t>
            </a:r>
            <a:r>
              <a:rPr lang="en-US" sz="3900" spc="35">
                <a:solidFill>
                  <a:srgbClr val="000000"/>
                </a:solidFill>
                <a:latin typeface="TT Rounds Condensed Italics"/>
              </a:rPr>
              <a:t> in the target screen.</a:t>
            </a:r>
          </a:p>
          <a:p>
            <a:pPr marL="842018" lvl="1" indent="-421009">
              <a:lnSpc>
                <a:spcPts val="4680"/>
              </a:lnSpc>
              <a:buFont typeface="Arial"/>
              <a:buChar char="•"/>
            </a:pPr>
            <a:r>
              <a:rPr lang="en-US" sz="3900" spc="35">
                <a:solidFill>
                  <a:srgbClr val="000000"/>
                </a:solidFill>
                <a:latin typeface="TT Rounds Condensed Italics"/>
              </a:rPr>
              <a:t>You can </a:t>
            </a:r>
            <a:r>
              <a:rPr lang="en-US" sz="3900" spc="35">
                <a:solidFill>
                  <a:srgbClr val="FF0000"/>
                </a:solidFill>
                <a:latin typeface="TT Rounds Condensed Italics"/>
              </a:rPr>
              <a:t>get route</a:t>
            </a:r>
            <a:r>
              <a:rPr lang="en-US" sz="3900" spc="35">
                <a:solidFill>
                  <a:srgbClr val="000000"/>
                </a:solidFill>
                <a:latin typeface="TT Rounds Condensed Italics"/>
              </a:rPr>
              <a:t> from the </a:t>
            </a:r>
            <a:r>
              <a:rPr lang="en-US" sz="3900" spc="35">
                <a:solidFill>
                  <a:srgbClr val="FF0000"/>
                </a:solidFill>
                <a:latin typeface="TT Rounds Condensed Italics"/>
              </a:rPr>
              <a:t>route pro</a:t>
            </a:r>
            <a:r>
              <a:rPr lang="en-US" sz="3900" spc="35">
                <a:solidFill>
                  <a:srgbClr val="000000"/>
                </a:solidFill>
                <a:latin typeface="TT Rounds Condensed Italics"/>
              </a:rPr>
              <a:t>p or the </a:t>
            </a:r>
            <a:r>
              <a:rPr lang="en-US" sz="3900" spc="35">
                <a:solidFill>
                  <a:srgbClr val="FF0000"/>
                </a:solidFill>
                <a:latin typeface="TT Rounds Condensed Italics"/>
              </a:rPr>
              <a:t>useRoute hook.</a:t>
            </a:r>
          </a:p>
          <a:p>
            <a:pPr algn="ctr">
              <a:lnSpc>
                <a:spcPts val="6480"/>
              </a:lnSpc>
              <a:spcBef>
                <a:spcPct val="0"/>
              </a:spcBef>
            </a:pPr>
            <a:endParaRPr lang="en-US" sz="3900" spc="35">
              <a:solidFill>
                <a:srgbClr val="FF0000"/>
              </a:solidFill>
              <a:latin typeface="TT Rounds Condensed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60588" y="796983"/>
            <a:ext cx="13949482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0"/>
              </a:lnSpc>
              <a:spcBef>
                <a:spcPct val="0"/>
              </a:spcBef>
            </a:pPr>
            <a:r>
              <a:rPr lang="en-US" sz="4100" spc="38">
                <a:solidFill>
                  <a:srgbClr val="000000"/>
                </a:solidFill>
                <a:latin typeface="TT Rounds Condensed Italics"/>
              </a:rPr>
              <a:t>Working with Route parameters to Passing data between screen </a:t>
            </a:r>
          </a:p>
        </p:txBody>
      </p:sp>
    </p:spTree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879253" y="2701321"/>
            <a:ext cx="45294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6299" spc="58">
                <a:solidFill>
                  <a:srgbClr val="FF0000"/>
                </a:solidFill>
                <a:latin typeface="TT Rounds Condensed Italics"/>
              </a:rPr>
              <a:t>Display </a:t>
            </a:r>
            <a:r>
              <a:rPr lang="en-US" sz="6299" spc="58">
                <a:solidFill>
                  <a:srgbClr val="000000"/>
                </a:solidFill>
                <a:latin typeface="TT Rounds Condensed Italics"/>
              </a:rPr>
              <a:t>Meals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4350" y="4324350"/>
            <a:ext cx="17259300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  <a:spcBef>
                <a:spcPct val="0"/>
              </a:spcBef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How to </a:t>
            </a:r>
            <a:r>
              <a:rPr lang="en-US" sz="5400" spc="50">
                <a:solidFill>
                  <a:srgbClr val="FF0000"/>
                </a:solidFill>
                <a:latin typeface="TT Rounds Condensed Italics"/>
              </a:rPr>
              <a:t>filter</a:t>
            </a: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 and </a:t>
            </a:r>
            <a:r>
              <a:rPr lang="en-US" sz="5400" spc="50">
                <a:solidFill>
                  <a:srgbClr val="FF0000"/>
                </a:solidFill>
                <a:latin typeface="TT Rounds Condensed Italics"/>
              </a:rPr>
              <a:t>display</a:t>
            </a: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 meals </a:t>
            </a:r>
            <a:r>
              <a:rPr lang="en-US" sz="5400" spc="50">
                <a:solidFill>
                  <a:srgbClr val="FF0000"/>
                </a:solidFill>
                <a:latin typeface="TT Rounds Condensed Italics"/>
              </a:rPr>
              <a:t>based on</a:t>
            </a: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 the </a:t>
            </a:r>
            <a:r>
              <a:rPr lang="en-US" sz="5400" spc="50">
                <a:solidFill>
                  <a:srgbClr val="FF0000"/>
                </a:solidFill>
                <a:latin typeface="TT Rounds Condensed Italics"/>
              </a:rPr>
              <a:t>selected</a:t>
            </a: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 category</a:t>
            </a: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Introduction to Navigation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81307" y="3865245"/>
            <a:ext cx="11325385" cy="236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6399" spc="59">
                <a:solidFill>
                  <a:srgbClr val="000000"/>
                </a:solidFill>
                <a:latin typeface="TT Rounds Condensed Bold"/>
              </a:rPr>
              <a:t>Getting started with the </a:t>
            </a:r>
            <a:r>
              <a:rPr lang="en-US" sz="6399" spc="59">
                <a:solidFill>
                  <a:srgbClr val="FF0000"/>
                </a:solidFill>
                <a:latin typeface="TT Rounds Condensed Bold"/>
              </a:rPr>
              <a:t>App</a:t>
            </a:r>
            <a:r>
              <a:rPr lang="en-US" sz="6399" spc="59">
                <a:solidFill>
                  <a:srgbClr val="000000"/>
                </a:solidFill>
                <a:latin typeface="TT Rounds Condensed Bold"/>
              </a:rPr>
              <a:t> &amp; Outputting </a:t>
            </a:r>
            <a:r>
              <a:rPr lang="en-US" sz="6399" spc="59">
                <a:solidFill>
                  <a:srgbClr val="FF0000"/>
                </a:solidFill>
                <a:latin typeface="TT Rounds Condensed Bold"/>
              </a:rPr>
              <a:t>Meal Categories</a:t>
            </a:r>
          </a:p>
        </p:txBody>
      </p:sp>
    </p:spTree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2733628" y="4752499"/>
            <a:ext cx="12569755" cy="5359301"/>
          </a:xfrm>
          <a:custGeom>
            <a:avLst/>
            <a:gdLst/>
            <a:ahLst/>
            <a:cxnLst/>
            <a:rect l="l" t="t" r="r" b="b"/>
            <a:pathLst>
              <a:path w="12569755" h="5359301">
                <a:moveTo>
                  <a:pt x="0" y="0"/>
                </a:moveTo>
                <a:lnTo>
                  <a:pt x="12569756" y="0"/>
                </a:lnTo>
                <a:lnTo>
                  <a:pt x="12569756" y="5359301"/>
                </a:lnTo>
                <a:lnTo>
                  <a:pt x="0" y="5359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92" r="-2724" b="-269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093896" y="806508"/>
            <a:ext cx="3882866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  <a:spcBef>
                <a:spcPct val="0"/>
              </a:spcBef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Display Meals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3670" y="1936849"/>
            <a:ext cx="16063317" cy="299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sz="3700" spc="33">
                <a:solidFill>
                  <a:srgbClr val="000000"/>
                </a:solidFill>
                <a:latin typeface="TT Rounds Condensed Italics"/>
              </a:rPr>
              <a:t>Filter Meals:</a:t>
            </a:r>
          </a:p>
          <a:p>
            <a:pPr marL="690892" lvl="1" indent="-345446">
              <a:lnSpc>
                <a:spcPts val="3840"/>
              </a:lnSpc>
              <a:buFont typeface="Arial"/>
              <a:buChar char="•"/>
            </a:pPr>
            <a:r>
              <a:rPr lang="en-US" sz="3200" spc="28">
                <a:solidFill>
                  <a:srgbClr val="000000"/>
                </a:solidFill>
                <a:latin typeface="TT Rounds Condensed Italics"/>
              </a:rPr>
              <a:t>Use the filter method on the meals array.</a:t>
            </a:r>
          </a:p>
          <a:p>
            <a:pPr marL="690892" lvl="1" indent="-345446">
              <a:lnSpc>
                <a:spcPts val="3840"/>
              </a:lnSpc>
              <a:buFont typeface="Arial"/>
              <a:buChar char="•"/>
            </a:pPr>
            <a:r>
              <a:rPr lang="en-US" sz="3200" spc="28">
                <a:solidFill>
                  <a:srgbClr val="000000"/>
                </a:solidFill>
                <a:latin typeface="TT Rounds Condensed Italics"/>
              </a:rPr>
              <a:t>Inside the filter function:</a:t>
            </a:r>
          </a:p>
          <a:p>
            <a:pPr marL="1381784" lvl="2" indent="-460595">
              <a:lnSpc>
                <a:spcPts val="3840"/>
              </a:lnSpc>
              <a:buFont typeface="Arial"/>
              <a:buChar char="⚬"/>
            </a:pPr>
            <a:r>
              <a:rPr lang="en-US" sz="3200" spc="28">
                <a:solidFill>
                  <a:srgbClr val="000000"/>
                </a:solidFill>
                <a:latin typeface="TT Rounds Condensed Italics"/>
              </a:rPr>
              <a:t>Check if the mealItem.categoryIds array includes the received categoryId using indexOf.</a:t>
            </a:r>
          </a:p>
          <a:p>
            <a:pPr marL="1381784" lvl="2" indent="-460595">
              <a:lnSpc>
                <a:spcPts val="3840"/>
              </a:lnSpc>
              <a:buFont typeface="Arial"/>
              <a:buChar char="⚬"/>
            </a:pPr>
            <a:r>
              <a:rPr lang="en-US" sz="3200" spc="28">
                <a:solidFill>
                  <a:srgbClr val="000000"/>
                </a:solidFill>
                <a:latin typeface="TT Rounds Condensed Italics"/>
              </a:rPr>
              <a:t>Return true to keep meals with a matching category ID, false to exclude them.</a:t>
            </a:r>
          </a:p>
          <a:p>
            <a:pPr>
              <a:lnSpc>
                <a:spcPts val="3840"/>
              </a:lnSpc>
              <a:spcBef>
                <a:spcPct val="0"/>
              </a:spcBef>
            </a:pPr>
            <a:endParaRPr lang="en-US" sz="3200" spc="28">
              <a:solidFill>
                <a:srgbClr val="000000"/>
              </a:solidFill>
              <a:latin typeface="TT Rounds Condensed Italics"/>
            </a:endParaRPr>
          </a:p>
        </p:txBody>
      </p:sp>
    </p:spTree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9867159" y="1708378"/>
            <a:ext cx="6769552" cy="8367951"/>
          </a:xfrm>
          <a:custGeom>
            <a:avLst/>
            <a:gdLst/>
            <a:ahLst/>
            <a:cxnLst/>
            <a:rect l="l" t="t" r="r" b="b"/>
            <a:pathLst>
              <a:path w="6769552" h="8367951">
                <a:moveTo>
                  <a:pt x="0" y="0"/>
                </a:moveTo>
                <a:lnTo>
                  <a:pt x="6769553" y="0"/>
                </a:lnTo>
                <a:lnTo>
                  <a:pt x="6769553" y="8367951"/>
                </a:lnTo>
                <a:lnTo>
                  <a:pt x="0" y="83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67" t="-6673" b="-461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093896" y="806508"/>
            <a:ext cx="3882866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  <a:spcBef>
                <a:spcPct val="0"/>
              </a:spcBef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Display Meals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143125"/>
            <a:ext cx="7441617" cy="722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spc="37">
                <a:solidFill>
                  <a:srgbClr val="000000"/>
                </a:solidFill>
                <a:latin typeface="TT Rounds Condensed Italics"/>
              </a:rPr>
              <a:t>Display Filter Meals:</a:t>
            </a:r>
          </a:p>
          <a:p>
            <a:pPr marL="863601" lvl="1" indent="-431801">
              <a:lnSpc>
                <a:spcPts val="4800"/>
              </a:lnSpc>
              <a:buFont typeface="Arial"/>
              <a:buChar char="•"/>
            </a:pPr>
            <a:r>
              <a:rPr lang="en-US" sz="4000" spc="36">
                <a:solidFill>
                  <a:srgbClr val="000000"/>
                </a:solidFill>
                <a:latin typeface="TT Rounds Condensed Italics"/>
              </a:rPr>
              <a:t>Use a </a:t>
            </a:r>
            <a:r>
              <a:rPr lang="en-US" sz="4000" spc="36">
                <a:solidFill>
                  <a:srgbClr val="FF0000"/>
                </a:solidFill>
                <a:latin typeface="TT Rounds Condensed Italics"/>
              </a:rPr>
              <a:t>FlatList</a:t>
            </a:r>
            <a:r>
              <a:rPr lang="en-US" sz="4000" spc="36">
                <a:solidFill>
                  <a:srgbClr val="000000"/>
                </a:solidFill>
                <a:latin typeface="TT Rounds Condensed Italics"/>
              </a:rPr>
              <a:t> component to render a scrollable list of meals.</a:t>
            </a:r>
          </a:p>
          <a:p>
            <a:pPr marL="863601" lvl="1" indent="-431801">
              <a:lnSpc>
                <a:spcPts val="4800"/>
              </a:lnSpc>
              <a:buFont typeface="Arial"/>
              <a:buChar char="•"/>
            </a:pPr>
            <a:r>
              <a:rPr lang="en-US" sz="4000" spc="36">
                <a:solidFill>
                  <a:srgbClr val="000000"/>
                </a:solidFill>
                <a:latin typeface="TT Rounds Condensed Italics"/>
              </a:rPr>
              <a:t>Set </a:t>
            </a:r>
            <a:r>
              <a:rPr lang="en-US" sz="4000" spc="36">
                <a:solidFill>
                  <a:srgbClr val="FF0000"/>
                </a:solidFill>
                <a:latin typeface="TT Rounds Condensed Italics"/>
              </a:rPr>
              <a:t>data</a:t>
            </a:r>
            <a:r>
              <a:rPr lang="en-US" sz="4000" spc="36">
                <a:solidFill>
                  <a:srgbClr val="000000"/>
                </a:solidFill>
                <a:latin typeface="TT Rounds Condensed Italics"/>
              </a:rPr>
              <a:t> prop of FlatList to the filtered </a:t>
            </a:r>
            <a:r>
              <a:rPr lang="en-US" sz="4000" spc="36">
                <a:solidFill>
                  <a:srgbClr val="FF0000"/>
                </a:solidFill>
                <a:latin typeface="TT Rounds Condensed Italics"/>
              </a:rPr>
              <a:t>displayedMeals</a:t>
            </a:r>
            <a:r>
              <a:rPr lang="en-US" sz="4000" spc="36">
                <a:solidFill>
                  <a:srgbClr val="000000"/>
                </a:solidFill>
                <a:latin typeface="TT Rounds Condensed Italics"/>
              </a:rPr>
              <a:t> array.</a:t>
            </a:r>
          </a:p>
          <a:p>
            <a:pPr marL="863601" lvl="1" indent="-431801">
              <a:lnSpc>
                <a:spcPts val="4800"/>
              </a:lnSpc>
              <a:buFont typeface="Arial"/>
              <a:buChar char="•"/>
            </a:pPr>
            <a:r>
              <a:rPr lang="en-US" sz="4000" spc="36">
                <a:solidFill>
                  <a:srgbClr val="000000"/>
                </a:solidFill>
                <a:latin typeface="TT Rounds Condensed Italics"/>
              </a:rPr>
              <a:t>Use a unique identifier (e.g.</a:t>
            </a:r>
            <a:r>
              <a:rPr lang="en-US" sz="4000" spc="36">
                <a:solidFill>
                  <a:srgbClr val="FF0000"/>
                </a:solidFill>
                <a:latin typeface="TT Rounds Condensed Italics"/>
              </a:rPr>
              <a:t>, id</a:t>
            </a:r>
            <a:r>
              <a:rPr lang="en-US" sz="4000" spc="36">
                <a:solidFill>
                  <a:srgbClr val="000000"/>
                </a:solidFill>
                <a:latin typeface="TT Rounds Condensed Italics"/>
              </a:rPr>
              <a:t>) from the meal data as the</a:t>
            </a:r>
            <a:r>
              <a:rPr lang="en-US" sz="4000" spc="36">
                <a:solidFill>
                  <a:srgbClr val="FF0000"/>
                </a:solidFill>
                <a:latin typeface="TT Rounds Condensed Italics"/>
              </a:rPr>
              <a:t> keyExtracto</a:t>
            </a:r>
            <a:r>
              <a:rPr lang="en-US" sz="4000" spc="36">
                <a:solidFill>
                  <a:srgbClr val="000000"/>
                </a:solidFill>
                <a:latin typeface="TT Rounds Condensed Italics"/>
              </a:rPr>
              <a:t>r.</a:t>
            </a:r>
          </a:p>
          <a:p>
            <a:pPr marL="863601" lvl="1" indent="-431801">
              <a:lnSpc>
                <a:spcPts val="4800"/>
              </a:lnSpc>
              <a:buFont typeface="Arial"/>
              <a:buChar char="•"/>
            </a:pPr>
            <a:r>
              <a:rPr lang="en-US" sz="4000" spc="36">
                <a:solidFill>
                  <a:srgbClr val="000000"/>
                </a:solidFill>
                <a:latin typeface="TT Rounds Condensed Italics"/>
              </a:rPr>
              <a:t>Define a</a:t>
            </a:r>
            <a:r>
              <a:rPr lang="en-US" sz="4000" spc="36">
                <a:solidFill>
                  <a:srgbClr val="FF0000"/>
                </a:solidFill>
                <a:latin typeface="TT Rounds Condensed Italics"/>
              </a:rPr>
              <a:t> renderItem</a:t>
            </a:r>
            <a:r>
              <a:rPr lang="en-US" sz="4000" spc="36">
                <a:solidFill>
                  <a:srgbClr val="000000"/>
                </a:solidFill>
                <a:latin typeface="TT Rounds Condensed Italics"/>
              </a:rPr>
              <a:t> </a:t>
            </a:r>
            <a:r>
              <a:rPr lang="en-US" sz="4000" spc="36">
                <a:solidFill>
                  <a:srgbClr val="FF0000"/>
                </a:solidFill>
                <a:latin typeface="TT Rounds Condensed Italics"/>
              </a:rPr>
              <a:t>function</a:t>
            </a:r>
            <a:r>
              <a:rPr lang="en-US" sz="4000" spc="36">
                <a:solidFill>
                  <a:srgbClr val="000000"/>
                </a:solidFill>
                <a:latin typeface="TT Rounds Condensed Italics"/>
              </a:rPr>
              <a:t> to render each meal item.</a:t>
            </a:r>
          </a:p>
          <a:p>
            <a:pPr>
              <a:lnSpc>
                <a:spcPts val="3858"/>
              </a:lnSpc>
              <a:spcBef>
                <a:spcPct val="0"/>
              </a:spcBef>
            </a:pPr>
            <a:endParaRPr lang="en-US" sz="4000" spc="36">
              <a:solidFill>
                <a:srgbClr val="000000"/>
              </a:solidFill>
              <a:latin typeface="TT Rounds Condensed Italics"/>
            </a:endParaRPr>
          </a:p>
        </p:txBody>
      </p:sp>
    </p:spTree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3523183" y="4105135"/>
            <a:ext cx="12732721" cy="6696249"/>
          </a:xfrm>
          <a:custGeom>
            <a:avLst/>
            <a:gdLst/>
            <a:ahLst/>
            <a:cxnLst/>
            <a:rect l="l" t="t" r="r" b="b"/>
            <a:pathLst>
              <a:path w="12732721" h="6696249">
                <a:moveTo>
                  <a:pt x="0" y="0"/>
                </a:moveTo>
                <a:lnTo>
                  <a:pt x="12732721" y="0"/>
                </a:lnTo>
                <a:lnTo>
                  <a:pt x="12732721" y="6696249"/>
                </a:lnTo>
                <a:lnTo>
                  <a:pt x="0" y="6696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361" b="-943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093896" y="806508"/>
            <a:ext cx="3882866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  <a:spcBef>
                <a:spcPct val="0"/>
              </a:spcBef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Display Meals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60754" y="1936849"/>
            <a:ext cx="13798748" cy="299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sz="3700" spc="33">
                <a:solidFill>
                  <a:srgbClr val="000000"/>
                </a:solidFill>
                <a:latin typeface="TT Rounds Condensed Italics"/>
              </a:rPr>
              <a:t>Meal Item Component</a:t>
            </a:r>
          </a:p>
          <a:p>
            <a:pPr marL="690892" lvl="1" indent="-345446">
              <a:lnSpc>
                <a:spcPts val="3840"/>
              </a:lnSpc>
              <a:buFont typeface="Arial"/>
              <a:buChar char="•"/>
            </a:pPr>
            <a:r>
              <a:rPr lang="en-US" sz="3200" spc="28">
                <a:solidFill>
                  <a:srgbClr val="000000"/>
                </a:solidFill>
                <a:latin typeface="TT Rounds Condensed Italics"/>
              </a:rPr>
              <a:t>Create a separate component</a:t>
            </a:r>
            <a:r>
              <a:rPr lang="en-US" sz="3200" spc="28">
                <a:solidFill>
                  <a:srgbClr val="FF0000"/>
                </a:solidFill>
                <a:latin typeface="TT Rounds Condensed Italics"/>
              </a:rPr>
              <a:t> (MealItem)</a:t>
            </a:r>
            <a:r>
              <a:rPr lang="en-US" sz="3200" spc="28">
                <a:solidFill>
                  <a:srgbClr val="000000"/>
                </a:solidFill>
                <a:latin typeface="TT Rounds Condensed Italics"/>
              </a:rPr>
              <a:t> to represent a single meal.</a:t>
            </a:r>
          </a:p>
          <a:p>
            <a:pPr marL="690892" lvl="1" indent="-345446">
              <a:lnSpc>
                <a:spcPts val="3840"/>
              </a:lnSpc>
              <a:buFont typeface="Arial"/>
              <a:buChar char="•"/>
            </a:pPr>
            <a:r>
              <a:rPr lang="en-US" sz="3200" spc="28">
                <a:solidFill>
                  <a:srgbClr val="000000"/>
                </a:solidFill>
                <a:latin typeface="TT Rounds Condensed Italics"/>
              </a:rPr>
              <a:t>This component can receive props like </a:t>
            </a:r>
            <a:r>
              <a:rPr lang="en-US" sz="3200" spc="28">
                <a:solidFill>
                  <a:srgbClr val="FF0000"/>
                </a:solidFill>
                <a:latin typeface="TT Rounds Condensed Italics"/>
              </a:rPr>
              <a:t>title </a:t>
            </a:r>
            <a:r>
              <a:rPr lang="en-US" sz="3200" spc="28">
                <a:solidFill>
                  <a:srgbClr val="000000"/>
                </a:solidFill>
                <a:latin typeface="TT Rounds Condensed Italics"/>
              </a:rPr>
              <a:t>and potentially </a:t>
            </a:r>
            <a:r>
              <a:rPr lang="en-US" sz="3200" spc="28">
                <a:solidFill>
                  <a:srgbClr val="FF0000"/>
                </a:solidFill>
                <a:latin typeface="TT Rounds Condensed Italics"/>
              </a:rPr>
              <a:t>image </a:t>
            </a:r>
            <a:r>
              <a:rPr lang="en-US" sz="3200" spc="28">
                <a:solidFill>
                  <a:srgbClr val="000000"/>
                </a:solidFill>
                <a:latin typeface="TT Rounds Condensed Italics"/>
              </a:rPr>
              <a:t>in the future.</a:t>
            </a:r>
          </a:p>
          <a:p>
            <a:pPr marL="690892" lvl="1" indent="-345446">
              <a:lnSpc>
                <a:spcPts val="3840"/>
              </a:lnSpc>
              <a:buFont typeface="Arial"/>
              <a:buChar char="•"/>
            </a:pPr>
            <a:r>
              <a:rPr lang="en-US" sz="3200" spc="28">
                <a:solidFill>
                  <a:srgbClr val="000000"/>
                </a:solidFill>
                <a:latin typeface="TT Rounds Condensed Italics"/>
              </a:rPr>
              <a:t>Render the meal details within the</a:t>
            </a:r>
            <a:r>
              <a:rPr lang="en-US" sz="3200" spc="28">
                <a:solidFill>
                  <a:srgbClr val="FF0000"/>
                </a:solidFill>
                <a:latin typeface="TT Rounds Condensed Italics"/>
              </a:rPr>
              <a:t> MealItem</a:t>
            </a:r>
            <a:r>
              <a:rPr lang="en-US" sz="3200" spc="28">
                <a:solidFill>
                  <a:srgbClr val="000000"/>
                </a:solidFill>
                <a:latin typeface="TT Rounds Condensed Italics"/>
              </a:rPr>
              <a:t> component.</a:t>
            </a:r>
          </a:p>
          <a:p>
            <a:pPr>
              <a:lnSpc>
                <a:spcPts val="3840"/>
              </a:lnSpc>
            </a:pPr>
            <a:r>
              <a:rPr lang="en-US" sz="3200" spc="28">
                <a:solidFill>
                  <a:srgbClr val="000000"/>
                </a:solidFill>
                <a:latin typeface="TT Rounds Condensed Italics"/>
              </a:rPr>
              <a:t>.</a:t>
            </a:r>
          </a:p>
          <a:p>
            <a:pPr>
              <a:lnSpc>
                <a:spcPts val="3840"/>
              </a:lnSpc>
              <a:spcBef>
                <a:spcPct val="0"/>
              </a:spcBef>
            </a:pPr>
            <a:endParaRPr lang="en-US" sz="3200" spc="28">
              <a:solidFill>
                <a:srgbClr val="000000"/>
              </a:solidFill>
              <a:latin typeface="TT Rounds Condensed Italics"/>
            </a:endParaRPr>
          </a:p>
        </p:txBody>
      </p:sp>
    </p:spTree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63513" y="4480233"/>
            <a:ext cx="13997383" cy="894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</a:pPr>
            <a:r>
              <a:rPr lang="en-US" sz="5600">
                <a:solidFill>
                  <a:srgbClr val="000000"/>
                </a:solidFill>
                <a:latin typeface="Arial Italics"/>
              </a:rPr>
              <a:t> Adding </a:t>
            </a:r>
            <a:r>
              <a:rPr lang="en-US" sz="5600">
                <a:solidFill>
                  <a:srgbClr val="FF0000"/>
                </a:solidFill>
                <a:latin typeface="Arial Italics"/>
              </a:rPr>
              <a:t>Images &amp; Styling</a:t>
            </a:r>
          </a:p>
        </p:txBody>
      </p:sp>
    </p:spTree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968800" y="2206030"/>
            <a:ext cx="9661424" cy="7625832"/>
          </a:xfrm>
          <a:custGeom>
            <a:avLst/>
            <a:gdLst/>
            <a:ahLst/>
            <a:cxnLst/>
            <a:rect l="l" t="t" r="r" b="b"/>
            <a:pathLst>
              <a:path w="9661424" h="7625832">
                <a:moveTo>
                  <a:pt x="0" y="0"/>
                </a:moveTo>
                <a:lnTo>
                  <a:pt x="9661423" y="0"/>
                </a:lnTo>
                <a:lnTo>
                  <a:pt x="9661423" y="7625832"/>
                </a:lnTo>
                <a:lnTo>
                  <a:pt x="0" y="76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259" r="-1096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784834"/>
            <a:ext cx="13997383" cy="894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</a:pPr>
            <a:r>
              <a:rPr lang="en-US" sz="5600">
                <a:solidFill>
                  <a:srgbClr val="000000"/>
                </a:solidFill>
                <a:latin typeface="Arial Italics"/>
              </a:rPr>
              <a:t> Adding </a:t>
            </a:r>
            <a:r>
              <a:rPr lang="en-US" sz="5600">
                <a:solidFill>
                  <a:srgbClr val="FF0000"/>
                </a:solidFill>
                <a:latin typeface="Arial Italics"/>
              </a:rPr>
              <a:t>Images &amp; Styling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1257" y="2110780"/>
            <a:ext cx="8332743" cy="6621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4802" spc="43">
                <a:solidFill>
                  <a:srgbClr val="000000"/>
                </a:solidFill>
                <a:latin typeface="TT Rounds Condensed Italics"/>
              </a:rPr>
              <a:t>Define MealItem Component:</a:t>
            </a:r>
          </a:p>
          <a:p>
            <a:pPr marL="882613" lvl="1" indent="-441306">
              <a:lnSpc>
                <a:spcPts val="5723"/>
              </a:lnSpc>
              <a:buFont typeface="Arial"/>
              <a:buChar char="•"/>
            </a:pPr>
            <a:r>
              <a:rPr lang="en-US" sz="4088" spc="36">
                <a:solidFill>
                  <a:srgbClr val="000000"/>
                </a:solidFill>
                <a:latin typeface="TT Rounds Condensed Italics"/>
              </a:rPr>
              <a:t>Receive </a:t>
            </a:r>
            <a:r>
              <a:rPr lang="en-US" sz="4088" spc="36">
                <a:solidFill>
                  <a:srgbClr val="FF0000"/>
                </a:solidFill>
                <a:latin typeface="TT Rounds Condensed Italics"/>
              </a:rPr>
              <a:t>props</a:t>
            </a:r>
            <a:r>
              <a:rPr lang="en-US" sz="4088" spc="36">
                <a:solidFill>
                  <a:srgbClr val="000000"/>
                </a:solidFill>
                <a:latin typeface="TT Rounds Condensed Italics"/>
              </a:rPr>
              <a:t> </a:t>
            </a:r>
          </a:p>
          <a:p>
            <a:pPr marL="882613" lvl="1" indent="-441306">
              <a:lnSpc>
                <a:spcPts val="5723"/>
              </a:lnSpc>
              <a:buFont typeface="Arial"/>
              <a:buChar char="•"/>
            </a:pPr>
            <a:r>
              <a:rPr lang="en-US" sz="4088" spc="36">
                <a:solidFill>
                  <a:srgbClr val="000000"/>
                </a:solidFill>
                <a:latin typeface="TT Rounds Condensed Italics"/>
              </a:rPr>
              <a:t>Add a </a:t>
            </a:r>
            <a:r>
              <a:rPr lang="en-US" sz="4088" spc="36">
                <a:solidFill>
                  <a:srgbClr val="FF0000"/>
                </a:solidFill>
                <a:latin typeface="TT Rounds Condensed Italics"/>
              </a:rPr>
              <a:t>Pressable</a:t>
            </a:r>
            <a:r>
              <a:rPr lang="en-US" sz="4088" spc="36">
                <a:solidFill>
                  <a:srgbClr val="000000"/>
                </a:solidFill>
                <a:latin typeface="TT Rounds Condensed Italics"/>
              </a:rPr>
              <a:t> component for handling presses.</a:t>
            </a:r>
          </a:p>
          <a:p>
            <a:pPr marL="882613" lvl="1" indent="-441306">
              <a:lnSpc>
                <a:spcPts val="5723"/>
              </a:lnSpc>
              <a:buFont typeface="Arial"/>
              <a:buChar char="•"/>
            </a:pPr>
            <a:r>
              <a:rPr lang="en-US" sz="4088" spc="36">
                <a:solidFill>
                  <a:srgbClr val="000000"/>
                </a:solidFill>
                <a:latin typeface="TT Rounds Condensed Italics"/>
              </a:rPr>
              <a:t>Display the image with </a:t>
            </a:r>
            <a:r>
              <a:rPr lang="en-US" sz="4088" spc="36">
                <a:solidFill>
                  <a:srgbClr val="FF0000"/>
                </a:solidFill>
                <a:latin typeface="TT Rounds Condensed Italics"/>
              </a:rPr>
              <a:t>Image </a:t>
            </a:r>
            <a:r>
              <a:rPr lang="en-US" sz="4088" spc="36">
                <a:solidFill>
                  <a:srgbClr val="000000"/>
                </a:solidFill>
                <a:latin typeface="TT Rounds Condensed Italics"/>
              </a:rPr>
              <a:t>component, setting </a:t>
            </a:r>
            <a:r>
              <a:rPr lang="en-US" sz="4088" spc="36">
                <a:solidFill>
                  <a:srgbClr val="FF0000"/>
                </a:solidFill>
                <a:latin typeface="TT Rounds Condensed Italics"/>
              </a:rPr>
              <a:t>source.uri</a:t>
            </a:r>
            <a:r>
              <a:rPr lang="en-US" sz="4088" spc="36">
                <a:solidFill>
                  <a:srgbClr val="000000"/>
                </a:solidFill>
                <a:latin typeface="TT Rounds Condensed Italics"/>
              </a:rPr>
              <a:t> to </a:t>
            </a:r>
            <a:r>
              <a:rPr lang="en-US" sz="4088" spc="36">
                <a:solidFill>
                  <a:srgbClr val="FF0000"/>
                </a:solidFill>
                <a:latin typeface="TT Rounds Condensed Italics"/>
              </a:rPr>
              <a:t>imageUrl</a:t>
            </a:r>
          </a:p>
          <a:p>
            <a:pPr marL="882613" lvl="1" indent="-441306">
              <a:lnSpc>
                <a:spcPts val="5723"/>
              </a:lnSpc>
              <a:buFont typeface="Arial"/>
              <a:buChar char="•"/>
            </a:pPr>
            <a:r>
              <a:rPr lang="en-US" sz="4088" spc="38">
                <a:solidFill>
                  <a:srgbClr val="000000"/>
                </a:solidFill>
                <a:latin typeface="TT Rounds Condensed Italics"/>
              </a:rPr>
              <a:t>Display the </a:t>
            </a:r>
            <a:r>
              <a:rPr lang="en-US" sz="4088" spc="38">
                <a:solidFill>
                  <a:srgbClr val="FF0000"/>
                </a:solidFill>
                <a:latin typeface="TT Rounds Condensed Italics"/>
              </a:rPr>
              <a:t>title, additional information</a:t>
            </a:r>
            <a:r>
              <a:rPr lang="en-US" sz="4088" spc="38">
                <a:solidFill>
                  <a:srgbClr val="000000"/>
                </a:solidFill>
                <a:latin typeface="TT Rounds Condensed Italics"/>
              </a:rPr>
              <a:t> with </a:t>
            </a:r>
            <a:r>
              <a:rPr lang="en-US" sz="4088" spc="38">
                <a:solidFill>
                  <a:srgbClr val="FF0000"/>
                </a:solidFill>
                <a:latin typeface="TT Rounds Condensed Italics"/>
              </a:rPr>
              <a:t>Text</a:t>
            </a:r>
            <a:r>
              <a:rPr lang="en-US" sz="4088" spc="38">
                <a:solidFill>
                  <a:srgbClr val="000000"/>
                </a:solidFill>
                <a:latin typeface="TT Rounds Condensed Italics"/>
              </a:rPr>
              <a:t> component.</a:t>
            </a:r>
          </a:p>
        </p:txBody>
      </p:sp>
    </p:spTree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067012" y="1679803"/>
            <a:ext cx="6579224" cy="8635772"/>
          </a:xfrm>
          <a:custGeom>
            <a:avLst/>
            <a:gdLst/>
            <a:ahLst/>
            <a:cxnLst/>
            <a:rect l="l" t="t" r="r" b="b"/>
            <a:pathLst>
              <a:path w="6579224" h="8635772">
                <a:moveTo>
                  <a:pt x="0" y="0"/>
                </a:moveTo>
                <a:lnTo>
                  <a:pt x="6579224" y="0"/>
                </a:lnTo>
                <a:lnTo>
                  <a:pt x="6579224" y="8635772"/>
                </a:lnTo>
                <a:lnTo>
                  <a:pt x="0" y="863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33" b="-73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92713" y="756259"/>
            <a:ext cx="13997383" cy="894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</a:pPr>
            <a:r>
              <a:rPr lang="en-US" sz="5600">
                <a:solidFill>
                  <a:srgbClr val="000000"/>
                </a:solidFill>
                <a:latin typeface="Arial Italics"/>
              </a:rPr>
              <a:t> Adding </a:t>
            </a:r>
            <a:r>
              <a:rPr lang="en-US" sz="5600">
                <a:solidFill>
                  <a:srgbClr val="FF0000"/>
                </a:solidFill>
                <a:latin typeface="Arial Italics"/>
              </a:rPr>
              <a:t>Images &amp; Styling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5925" y="1885950"/>
            <a:ext cx="7916692" cy="557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72"/>
              </a:lnSpc>
              <a:spcBef>
                <a:spcPct val="0"/>
              </a:spcBef>
            </a:pPr>
            <a:r>
              <a:rPr lang="en-US" sz="4893" spc="44">
                <a:solidFill>
                  <a:srgbClr val="000000"/>
                </a:solidFill>
                <a:latin typeface="TT Rounds Condensed Italics"/>
              </a:rPr>
              <a:t>Styling:</a:t>
            </a:r>
          </a:p>
          <a:p>
            <a:pPr marL="1680979" lvl="2" indent="-560326" algn="just">
              <a:lnSpc>
                <a:spcPts val="4671"/>
              </a:lnSpc>
              <a:spcBef>
                <a:spcPct val="0"/>
              </a:spcBef>
              <a:buFont typeface="Arial"/>
              <a:buChar char="⚬"/>
            </a:pPr>
            <a:r>
              <a:rPr lang="en-US" sz="3892" spc="35">
                <a:solidFill>
                  <a:srgbClr val="000000"/>
                </a:solidFill>
                <a:latin typeface="TT Rounds Condensed Italics"/>
              </a:rPr>
              <a:t>Create a styles object using </a:t>
            </a:r>
            <a:r>
              <a:rPr lang="en-US" sz="3892" spc="35">
                <a:solidFill>
                  <a:srgbClr val="FF0000"/>
                </a:solidFill>
                <a:latin typeface="TT Rounds Condensed Italics"/>
              </a:rPr>
              <a:t>StyleSheet.create</a:t>
            </a:r>
            <a:r>
              <a:rPr lang="en-US" sz="3892" spc="35">
                <a:solidFill>
                  <a:srgbClr val="000000"/>
                </a:solidFill>
                <a:latin typeface="TT Rounds Condensed Italics"/>
              </a:rPr>
              <a:t>.</a:t>
            </a:r>
          </a:p>
          <a:p>
            <a:pPr marL="1680979" lvl="2" indent="-560326" algn="just">
              <a:lnSpc>
                <a:spcPts val="4671"/>
              </a:lnSpc>
              <a:spcBef>
                <a:spcPct val="0"/>
              </a:spcBef>
              <a:buFont typeface="Arial"/>
              <a:buChar char="⚬"/>
            </a:pPr>
            <a:r>
              <a:rPr lang="en-US" sz="3892" spc="35">
                <a:solidFill>
                  <a:srgbClr val="000000"/>
                </a:solidFill>
                <a:latin typeface="TT Rounds Condensed Italics"/>
              </a:rPr>
              <a:t>Define styles for:</a:t>
            </a:r>
          </a:p>
          <a:p>
            <a:pPr marL="2521469" lvl="3" indent="-630367" algn="just">
              <a:lnSpc>
                <a:spcPts val="4671"/>
              </a:lnSpc>
              <a:spcBef>
                <a:spcPct val="0"/>
              </a:spcBef>
              <a:buFont typeface="Arial"/>
              <a:buChar char="￭"/>
            </a:pPr>
            <a:r>
              <a:rPr lang="en-US" sz="3892" spc="35">
                <a:solidFill>
                  <a:srgbClr val="000000"/>
                </a:solidFill>
                <a:latin typeface="TT Rounds Condensed Italics"/>
              </a:rPr>
              <a:t>MealItem</a:t>
            </a:r>
          </a:p>
          <a:p>
            <a:pPr marL="2521469" lvl="3" indent="-630367" algn="just">
              <a:lnSpc>
                <a:spcPts val="5527"/>
              </a:lnSpc>
              <a:buFont typeface="Arial"/>
              <a:buChar char="￭"/>
            </a:pPr>
            <a:r>
              <a:rPr lang="en-US" sz="3892" spc="35">
                <a:solidFill>
                  <a:srgbClr val="000000"/>
                </a:solidFill>
                <a:latin typeface="TT Rounds Condensed Italics"/>
              </a:rPr>
              <a:t>title</a:t>
            </a:r>
          </a:p>
          <a:p>
            <a:pPr marL="2521469" lvl="3" indent="-630367" algn="just">
              <a:lnSpc>
                <a:spcPts val="4671"/>
              </a:lnSpc>
              <a:spcBef>
                <a:spcPct val="0"/>
              </a:spcBef>
              <a:buFont typeface="Arial"/>
              <a:buChar char="￭"/>
            </a:pPr>
            <a:r>
              <a:rPr lang="en-US" sz="3892" spc="35">
                <a:solidFill>
                  <a:srgbClr val="000000"/>
                </a:solidFill>
                <a:latin typeface="TT Rounds Condensed Italics"/>
              </a:rPr>
              <a:t>details (view for details)</a:t>
            </a:r>
          </a:p>
          <a:p>
            <a:pPr marL="2521469" lvl="3" indent="-630367" algn="just">
              <a:lnSpc>
                <a:spcPts val="4671"/>
              </a:lnSpc>
              <a:spcBef>
                <a:spcPct val="0"/>
              </a:spcBef>
              <a:buFont typeface="Arial"/>
              <a:buChar char="￭"/>
            </a:pPr>
            <a:r>
              <a:rPr lang="en-US" sz="3892" spc="35">
                <a:solidFill>
                  <a:srgbClr val="000000"/>
                </a:solidFill>
                <a:latin typeface="TT Rounds Condensed Italics"/>
              </a:rPr>
              <a:t>detailItem (text items)</a:t>
            </a:r>
          </a:p>
          <a:p>
            <a:pPr algn="just">
              <a:lnSpc>
                <a:spcPts val="4671"/>
              </a:lnSpc>
              <a:spcBef>
                <a:spcPct val="0"/>
              </a:spcBef>
            </a:pPr>
            <a:endParaRPr lang="en-US" sz="3892" spc="35">
              <a:solidFill>
                <a:srgbClr val="000000"/>
              </a:solidFill>
              <a:latin typeface="TT Rounds Condensed Italics"/>
            </a:endParaRPr>
          </a:p>
        </p:txBody>
      </p:sp>
    </p:spTree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45308" y="3910203"/>
            <a:ext cx="13997383" cy="2418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</a:pPr>
            <a:r>
              <a:rPr lang="en-US" sz="5600">
                <a:solidFill>
                  <a:srgbClr val="000000"/>
                </a:solidFill>
                <a:latin typeface="Arial Italics"/>
              </a:rPr>
              <a:t>Styling Screen </a:t>
            </a:r>
            <a:r>
              <a:rPr lang="en-US" sz="5600">
                <a:solidFill>
                  <a:srgbClr val="FF0000"/>
                </a:solidFill>
                <a:latin typeface="Arial Italics"/>
              </a:rPr>
              <a:t>Headers</a:t>
            </a:r>
            <a:r>
              <a:rPr lang="en-US" sz="5600">
                <a:solidFill>
                  <a:srgbClr val="000000"/>
                </a:solidFill>
                <a:latin typeface="Arial Italics"/>
              </a:rPr>
              <a:t> and </a:t>
            </a:r>
            <a:r>
              <a:rPr lang="en-US" sz="5600">
                <a:solidFill>
                  <a:srgbClr val="FF0000"/>
                </a:solidFill>
                <a:latin typeface="Arial Italics"/>
              </a:rPr>
              <a:t>Backgrounds</a:t>
            </a:r>
            <a:r>
              <a:rPr lang="en-US" sz="5600">
                <a:solidFill>
                  <a:srgbClr val="000000"/>
                </a:solidFill>
                <a:latin typeface="Arial Italics"/>
              </a:rPr>
              <a:t> in React Navigation</a:t>
            </a:r>
          </a:p>
          <a:p>
            <a:pPr algn="ctr">
              <a:lnSpc>
                <a:spcPts val="6048"/>
              </a:lnSpc>
            </a:pPr>
            <a:endParaRPr lang="en-US" sz="5600">
              <a:solidFill>
                <a:srgbClr val="000000"/>
              </a:solidFill>
              <a:latin typeface="Arial Italics"/>
            </a:endParaRPr>
          </a:p>
        </p:txBody>
      </p:sp>
    </p:spTree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45308" y="286512"/>
            <a:ext cx="13997383" cy="1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2"/>
              </a:lnSpc>
            </a:pPr>
            <a:r>
              <a:rPr lang="en-US" sz="4900">
                <a:solidFill>
                  <a:srgbClr val="000000"/>
                </a:solidFill>
                <a:latin typeface="Arial Italics"/>
              </a:rPr>
              <a:t>Styling Screen </a:t>
            </a:r>
            <a:r>
              <a:rPr lang="en-US" sz="4900">
                <a:solidFill>
                  <a:srgbClr val="FF0000"/>
                </a:solidFill>
                <a:latin typeface="Arial Italics"/>
              </a:rPr>
              <a:t>Headers</a:t>
            </a:r>
            <a:r>
              <a:rPr lang="en-US" sz="4900">
                <a:solidFill>
                  <a:srgbClr val="000000"/>
                </a:solidFill>
                <a:latin typeface="Arial Italics"/>
              </a:rPr>
              <a:t> and </a:t>
            </a:r>
            <a:r>
              <a:rPr lang="en-US" sz="4900">
                <a:solidFill>
                  <a:srgbClr val="FF0000"/>
                </a:solidFill>
                <a:latin typeface="Arial Italics"/>
              </a:rPr>
              <a:t>Backgrounds</a:t>
            </a:r>
            <a:r>
              <a:rPr lang="en-US" sz="4900">
                <a:solidFill>
                  <a:srgbClr val="000000"/>
                </a:solidFill>
                <a:latin typeface="Arial Italics"/>
              </a:rPr>
              <a:t> in React Navigation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7348" y="2488136"/>
            <a:ext cx="17323449" cy="2847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91"/>
              </a:lnSpc>
            </a:pPr>
            <a:r>
              <a:rPr lang="en-US" sz="4100" spc="36">
                <a:solidFill>
                  <a:srgbClr val="000000"/>
                </a:solidFill>
                <a:latin typeface="TT Rounds Condensed Italics"/>
              </a:rPr>
              <a:t>Key Concepts:</a:t>
            </a:r>
          </a:p>
          <a:p>
            <a:pPr marL="885197" lvl="1" indent="-442599" algn="just">
              <a:lnSpc>
                <a:spcPts val="6191"/>
              </a:lnSpc>
              <a:buFont typeface="Arial"/>
              <a:buChar char="•"/>
            </a:pPr>
            <a:r>
              <a:rPr lang="en-US" sz="4100" spc="36">
                <a:solidFill>
                  <a:srgbClr val="FF0000"/>
                </a:solidFill>
                <a:latin typeface="TT Rounds Condensed Italics"/>
              </a:rPr>
              <a:t>Screen Options: </a:t>
            </a:r>
            <a:r>
              <a:rPr lang="en-US" sz="4100" spc="36">
                <a:solidFill>
                  <a:srgbClr val="000000"/>
                </a:solidFill>
                <a:latin typeface="TT Rounds Condensed Italics"/>
              </a:rPr>
              <a:t>Control the appearance of individual screens.</a:t>
            </a:r>
          </a:p>
          <a:p>
            <a:pPr marL="885197" lvl="1" indent="-442599" algn="just">
              <a:lnSpc>
                <a:spcPts val="6191"/>
              </a:lnSpc>
              <a:buFont typeface="Arial"/>
              <a:buChar char="•"/>
            </a:pPr>
            <a:r>
              <a:rPr lang="en-US" sz="4100" spc="36">
                <a:solidFill>
                  <a:srgbClr val="FF0000"/>
                </a:solidFill>
                <a:latin typeface="TT Rounds Condensed Italics"/>
              </a:rPr>
              <a:t>Default Screen Options</a:t>
            </a:r>
            <a:r>
              <a:rPr lang="en-US" sz="4100" spc="36">
                <a:solidFill>
                  <a:srgbClr val="000000"/>
                </a:solidFill>
                <a:latin typeface="TT Rounds Condensed Italics"/>
              </a:rPr>
              <a:t>: Applied to all screens within a navigator.</a:t>
            </a:r>
          </a:p>
          <a:p>
            <a:pPr algn="just">
              <a:lnSpc>
                <a:spcPts val="4077"/>
              </a:lnSpc>
            </a:pPr>
            <a:endParaRPr lang="en-US" sz="4100" spc="36">
              <a:solidFill>
                <a:srgbClr val="000000"/>
              </a:solidFill>
              <a:latin typeface="TT Rounds Condensed Italics"/>
            </a:endParaRPr>
          </a:p>
        </p:txBody>
      </p:sp>
    </p:spTree>
  </p:cSld>
  <p:clrMapOvr>
    <a:masterClrMapping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20647" y="5613745"/>
            <a:ext cx="15847011" cy="3962384"/>
          </a:xfrm>
          <a:custGeom>
            <a:avLst/>
            <a:gdLst/>
            <a:ahLst/>
            <a:cxnLst/>
            <a:rect l="l" t="t" r="r" b="b"/>
            <a:pathLst>
              <a:path w="15847011" h="3962384">
                <a:moveTo>
                  <a:pt x="0" y="0"/>
                </a:moveTo>
                <a:lnTo>
                  <a:pt x="15847012" y="0"/>
                </a:lnTo>
                <a:lnTo>
                  <a:pt x="15847012" y="3962384"/>
                </a:lnTo>
                <a:lnTo>
                  <a:pt x="0" y="396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749" r="-1714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47640" y="525235"/>
            <a:ext cx="13997383" cy="1994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8"/>
              </a:lnSpc>
            </a:pPr>
            <a:r>
              <a:rPr lang="en-US" sz="4600">
                <a:solidFill>
                  <a:srgbClr val="000000"/>
                </a:solidFill>
                <a:latin typeface="Arial Italics"/>
              </a:rPr>
              <a:t>Styling Screen </a:t>
            </a:r>
            <a:r>
              <a:rPr lang="en-US" sz="4600">
                <a:solidFill>
                  <a:srgbClr val="FF0000"/>
                </a:solidFill>
                <a:latin typeface="Arial Italics"/>
              </a:rPr>
              <a:t>Headers</a:t>
            </a:r>
            <a:r>
              <a:rPr lang="en-US" sz="4600">
                <a:solidFill>
                  <a:srgbClr val="000000"/>
                </a:solidFill>
                <a:latin typeface="Arial Italics"/>
              </a:rPr>
              <a:t> and </a:t>
            </a:r>
            <a:r>
              <a:rPr lang="en-US" sz="4600">
                <a:solidFill>
                  <a:srgbClr val="FF0000"/>
                </a:solidFill>
                <a:latin typeface="Arial Italics"/>
              </a:rPr>
              <a:t>Backgrounds</a:t>
            </a:r>
            <a:r>
              <a:rPr lang="en-US" sz="4600">
                <a:solidFill>
                  <a:srgbClr val="000000"/>
                </a:solidFill>
                <a:latin typeface="Arial Italics"/>
              </a:rPr>
              <a:t> in React Navigation</a:t>
            </a:r>
          </a:p>
          <a:p>
            <a:pPr algn="ctr">
              <a:lnSpc>
                <a:spcPts val="4968"/>
              </a:lnSpc>
            </a:pPr>
            <a:endParaRPr lang="en-US" sz="4600">
              <a:solidFill>
                <a:srgbClr val="000000"/>
              </a:solidFill>
              <a:latin typeface="Arial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2300205"/>
            <a:ext cx="17259300" cy="310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 spc="48">
                <a:solidFill>
                  <a:srgbClr val="000000"/>
                </a:solidFill>
                <a:latin typeface="TT Rounds Condensed"/>
              </a:rPr>
              <a:t>Customnzing Screen option:</a:t>
            </a:r>
          </a:p>
          <a:p>
            <a:pPr marL="820429" lvl="1" indent="-410214">
              <a:lnSpc>
                <a:spcPts val="4560"/>
              </a:lnSpc>
              <a:buFont typeface="Arial"/>
              <a:buChar char="•"/>
            </a:pPr>
            <a:r>
              <a:rPr lang="en-US" sz="3800" spc="34">
                <a:solidFill>
                  <a:srgbClr val="000000"/>
                </a:solidFill>
                <a:latin typeface="TT Rounds Condensed"/>
              </a:rPr>
              <a:t>Add </a:t>
            </a:r>
            <a:r>
              <a:rPr lang="en-US" sz="3800" spc="34">
                <a:solidFill>
                  <a:srgbClr val="FF0000"/>
                </a:solidFill>
                <a:latin typeface="TT Rounds Condensed"/>
              </a:rPr>
              <a:t>option </a:t>
            </a:r>
            <a:r>
              <a:rPr lang="en-US" sz="3800" spc="34">
                <a:solidFill>
                  <a:srgbClr val="000000"/>
                </a:solidFill>
                <a:latin typeface="TT Rounds Condensed"/>
              </a:rPr>
              <a:t>prop to screen component</a:t>
            </a:r>
          </a:p>
          <a:p>
            <a:pPr marL="820429" lvl="1" indent="-410214">
              <a:lnSpc>
                <a:spcPts val="4560"/>
              </a:lnSpc>
              <a:buFont typeface="Arial"/>
              <a:buChar char="•"/>
            </a:pPr>
            <a:r>
              <a:rPr lang="en-US" sz="3800" spc="34">
                <a:solidFill>
                  <a:srgbClr val="000000"/>
                </a:solidFill>
                <a:latin typeface="TT Rounds Condensed"/>
              </a:rPr>
              <a:t>Define option lile </a:t>
            </a:r>
            <a:r>
              <a:rPr lang="en-US" sz="3800" spc="34">
                <a:solidFill>
                  <a:srgbClr val="FF0000"/>
                </a:solidFill>
                <a:latin typeface="TT Rounds Condensed"/>
              </a:rPr>
              <a:t>title</a:t>
            </a:r>
            <a:r>
              <a:rPr lang="en-US" sz="3800" spc="34">
                <a:solidFill>
                  <a:srgbClr val="000000"/>
                </a:solidFill>
                <a:latin typeface="TT Rounds Condensed"/>
              </a:rPr>
              <a:t>, and</a:t>
            </a:r>
            <a:r>
              <a:rPr lang="en-US" sz="3800" spc="34">
                <a:solidFill>
                  <a:srgbClr val="FF0000"/>
                </a:solidFill>
                <a:latin typeface="TT Rounds Condensed"/>
              </a:rPr>
              <a:t> headerStyle</a:t>
            </a:r>
          </a:p>
          <a:p>
            <a:pPr>
              <a:lnSpc>
                <a:spcPts val="4560"/>
              </a:lnSpc>
            </a:pPr>
            <a:r>
              <a:rPr lang="en-US" sz="3800" spc="35">
                <a:solidFill>
                  <a:srgbClr val="FF0000"/>
                </a:solidFill>
                <a:latin typeface="TT Rounds Condensed"/>
              </a:rPr>
              <a:t>           </a:t>
            </a:r>
            <a:r>
              <a:rPr lang="en-US" sz="3800" spc="35">
                <a:solidFill>
                  <a:srgbClr val="000000"/>
                </a:solidFill>
                <a:latin typeface="TT Rounds Condensed"/>
              </a:rPr>
              <a:t>   Refer to the React Navigation documentation (Navigator's Native Stack - API Reference) for a complete list of options</a:t>
            </a:r>
          </a:p>
        </p:txBody>
      </p:sp>
    </p:spTree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433946" y="4924328"/>
            <a:ext cx="15729498" cy="5448390"/>
          </a:xfrm>
          <a:custGeom>
            <a:avLst/>
            <a:gdLst/>
            <a:ahLst/>
            <a:cxnLst/>
            <a:rect l="l" t="t" r="r" b="b"/>
            <a:pathLst>
              <a:path w="15729498" h="5448390">
                <a:moveTo>
                  <a:pt x="0" y="0"/>
                </a:moveTo>
                <a:lnTo>
                  <a:pt x="15729498" y="0"/>
                </a:lnTo>
                <a:lnTo>
                  <a:pt x="15729498" y="5448390"/>
                </a:lnTo>
                <a:lnTo>
                  <a:pt x="0" y="5448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45" r="-19704" b="-64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36637" y="239543"/>
            <a:ext cx="13997383" cy="2199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4"/>
              </a:lnSpc>
            </a:pPr>
            <a:r>
              <a:rPr lang="en-US" sz="5300">
                <a:solidFill>
                  <a:srgbClr val="000000"/>
                </a:solidFill>
                <a:latin typeface="Arial Italics"/>
              </a:rPr>
              <a:t>Styling Screen </a:t>
            </a:r>
            <a:r>
              <a:rPr lang="en-US" sz="5300">
                <a:solidFill>
                  <a:srgbClr val="FF0000"/>
                </a:solidFill>
                <a:latin typeface="Arial Italics"/>
              </a:rPr>
              <a:t>Headers</a:t>
            </a:r>
            <a:r>
              <a:rPr lang="en-US" sz="5300">
                <a:solidFill>
                  <a:srgbClr val="000000"/>
                </a:solidFill>
                <a:latin typeface="Arial Italics"/>
              </a:rPr>
              <a:t> and </a:t>
            </a:r>
            <a:r>
              <a:rPr lang="en-US" sz="5300">
                <a:solidFill>
                  <a:srgbClr val="FF0000"/>
                </a:solidFill>
                <a:latin typeface="Arial Italics"/>
              </a:rPr>
              <a:t>Backgrounds</a:t>
            </a:r>
            <a:r>
              <a:rPr lang="en-US" sz="5300">
                <a:solidFill>
                  <a:srgbClr val="000000"/>
                </a:solidFill>
                <a:latin typeface="Arial Italics"/>
              </a:rPr>
              <a:t> in React Navigation</a:t>
            </a:r>
          </a:p>
          <a:p>
            <a:pPr algn="ctr">
              <a:lnSpc>
                <a:spcPts val="4968"/>
              </a:lnSpc>
            </a:pPr>
            <a:endParaRPr lang="en-US" sz="5300">
              <a:solidFill>
                <a:srgbClr val="000000"/>
              </a:solidFill>
              <a:latin typeface="Arial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9030" y="2210905"/>
            <a:ext cx="16060102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900" spc="44">
                <a:solidFill>
                  <a:srgbClr val="000000"/>
                </a:solidFill>
                <a:latin typeface="TT Rounds Condensed Italics"/>
              </a:rPr>
              <a:t>Applying Default Screen Options:</a:t>
            </a:r>
          </a:p>
          <a:p>
            <a:pPr marL="820429" lvl="1" indent="-410214">
              <a:lnSpc>
                <a:spcPts val="4560"/>
              </a:lnSpc>
              <a:spcBef>
                <a:spcPct val="0"/>
              </a:spcBef>
              <a:buFont typeface="Arial"/>
              <a:buChar char="•"/>
            </a:pPr>
            <a:r>
              <a:rPr lang="en-US" sz="3800" spc="34">
                <a:solidFill>
                  <a:srgbClr val="000000"/>
                </a:solidFill>
                <a:latin typeface="TT Rounds Condensed Italics"/>
              </a:rPr>
              <a:t>Add screenOptions prop to createStackNavigator call</a:t>
            </a:r>
          </a:p>
          <a:p>
            <a:pPr marL="820429" lvl="1" indent="-410214">
              <a:lnSpc>
                <a:spcPts val="4560"/>
              </a:lnSpc>
              <a:spcBef>
                <a:spcPct val="0"/>
              </a:spcBef>
              <a:buFont typeface="Arial"/>
              <a:buChar char="•"/>
            </a:pPr>
            <a:r>
              <a:rPr lang="en-US" sz="3800" spc="34">
                <a:solidFill>
                  <a:srgbClr val="000000"/>
                </a:solidFill>
                <a:latin typeface="TT Rounds Condensed Italics"/>
              </a:rPr>
              <a:t>Define default options that will be applied to all screens within the navigator.</a:t>
            </a:r>
          </a:p>
          <a:p>
            <a:pPr marL="820429" lvl="1" indent="-410214" algn="l">
              <a:lnSpc>
                <a:spcPts val="4560"/>
              </a:lnSpc>
              <a:spcBef>
                <a:spcPct val="0"/>
              </a:spcBef>
              <a:buFont typeface="Arial"/>
              <a:buChar char="•"/>
            </a:pPr>
            <a:r>
              <a:rPr lang="en-US" sz="3800" spc="35">
                <a:solidFill>
                  <a:srgbClr val="000000"/>
                </a:solidFill>
                <a:latin typeface="TT Rounds Condensed Italics"/>
              </a:rPr>
              <a:t>Screen-specific options can override default options.</a:t>
            </a: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4898211" y="3206692"/>
            <a:ext cx="8491579" cy="5399614"/>
          </a:xfrm>
          <a:custGeom>
            <a:avLst/>
            <a:gdLst/>
            <a:ahLst/>
            <a:cxnLst/>
            <a:rect l="l" t="t" r="r" b="b"/>
            <a:pathLst>
              <a:path w="8491579" h="5399614">
                <a:moveTo>
                  <a:pt x="0" y="0"/>
                </a:moveTo>
                <a:lnTo>
                  <a:pt x="8491578" y="0"/>
                </a:lnTo>
                <a:lnTo>
                  <a:pt x="8491578" y="5399615"/>
                </a:lnTo>
                <a:lnTo>
                  <a:pt x="0" y="53996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320" r="-1173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07348" y="2070190"/>
            <a:ext cx="731709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Here's what you'll need to get started: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50575" y="9123684"/>
            <a:ext cx="3186851" cy="269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59"/>
              </a:lnSpc>
              <a:spcBef>
                <a:spcPct val="0"/>
              </a:spcBef>
            </a:pPr>
            <a:r>
              <a:rPr lang="en-US" sz="1799" u="none" strike="noStrike" spc="16">
                <a:solidFill>
                  <a:srgbClr val="000000"/>
                </a:solidFill>
                <a:latin typeface="TT Rounds Condensed Bold"/>
              </a:rPr>
              <a:t>A React Native project (provided)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Introduction to Navigation</a:t>
            </a:r>
          </a:p>
        </p:txBody>
      </p:sp>
    </p:spTree>
  </p:cSld>
  <p:clrMapOvr>
    <a:masterClrMapping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45308" y="4291203"/>
            <a:ext cx="13997383" cy="165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</a:pPr>
            <a:r>
              <a:rPr lang="en-US" sz="5600">
                <a:solidFill>
                  <a:srgbClr val="000000"/>
                </a:solidFill>
                <a:latin typeface="Arial Italics"/>
              </a:rPr>
              <a:t>Setting </a:t>
            </a:r>
            <a:r>
              <a:rPr lang="en-US" sz="5600">
                <a:solidFill>
                  <a:srgbClr val="FF0000"/>
                </a:solidFill>
                <a:latin typeface="Arial Italics"/>
              </a:rPr>
              <a:t>Navigation Options Dynamically </a:t>
            </a:r>
            <a:r>
              <a:rPr lang="en-US" sz="5600">
                <a:solidFill>
                  <a:srgbClr val="000000"/>
                </a:solidFill>
                <a:latin typeface="Arial Italics"/>
              </a:rPr>
              <a:t>in React Navigation</a:t>
            </a:r>
          </a:p>
        </p:txBody>
      </p:sp>
    </p:spTree>
  </p:cSld>
  <p:clrMapOvr>
    <a:masterClrMapping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750987" y="1839971"/>
            <a:ext cx="10022156" cy="6779681"/>
          </a:xfrm>
          <a:custGeom>
            <a:avLst/>
            <a:gdLst/>
            <a:ahLst/>
            <a:cxnLst/>
            <a:rect l="l" t="t" r="r" b="b"/>
            <a:pathLst>
              <a:path w="10022156" h="6779681">
                <a:moveTo>
                  <a:pt x="0" y="0"/>
                </a:moveTo>
                <a:lnTo>
                  <a:pt x="10022157" y="0"/>
                </a:lnTo>
                <a:lnTo>
                  <a:pt x="10022157" y="6779681"/>
                </a:lnTo>
                <a:lnTo>
                  <a:pt x="0" y="6779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57" r="-8357" b="-120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33946" y="344545"/>
            <a:ext cx="13997383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>
                <a:solidFill>
                  <a:srgbClr val="000000"/>
                </a:solidFill>
                <a:latin typeface="Arial Italics"/>
              </a:rPr>
              <a:t>Setting </a:t>
            </a:r>
            <a:r>
              <a:rPr lang="en-US" sz="5000">
                <a:solidFill>
                  <a:srgbClr val="FF0000"/>
                </a:solidFill>
                <a:latin typeface="Arial Italics"/>
              </a:rPr>
              <a:t>Navigation Options Dynamically </a:t>
            </a:r>
            <a:r>
              <a:rPr lang="en-US" sz="5000">
                <a:solidFill>
                  <a:srgbClr val="000000"/>
                </a:solidFill>
                <a:latin typeface="Arial Italics"/>
              </a:rPr>
              <a:t>in React Navigation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0647" y="1871662"/>
            <a:ext cx="7411990" cy="777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78"/>
              </a:lnSpc>
            </a:pPr>
            <a:r>
              <a:rPr lang="en-US" sz="4232" spc="38">
                <a:solidFill>
                  <a:srgbClr val="000000"/>
                </a:solidFill>
                <a:latin typeface="TT Rounds Condensed Italics"/>
              </a:rPr>
              <a:t> </a:t>
            </a:r>
            <a:r>
              <a:rPr lang="en-US" sz="4232" spc="38">
                <a:solidFill>
                  <a:srgbClr val="000000"/>
                </a:solidFill>
                <a:latin typeface="TT Rounds Condensed Bold Italics"/>
              </a:rPr>
              <a:t>Using an</a:t>
            </a:r>
            <a:r>
              <a:rPr lang="en-US" sz="4232" spc="38">
                <a:solidFill>
                  <a:srgbClr val="FF0000"/>
                </a:solidFill>
                <a:latin typeface="TT Rounds Condensed Bold Italics"/>
              </a:rPr>
              <a:t> Options Function</a:t>
            </a:r>
          </a:p>
          <a:p>
            <a:pPr>
              <a:lnSpc>
                <a:spcPts val="5078"/>
              </a:lnSpc>
            </a:pPr>
            <a:endParaRPr lang="en-US" sz="4232" spc="38">
              <a:solidFill>
                <a:srgbClr val="FF0000"/>
              </a:solidFill>
              <a:latin typeface="TT Rounds Condensed Bold Italics"/>
            </a:endParaRPr>
          </a:p>
          <a:p>
            <a:pPr marL="850046" lvl="1" indent="-425023">
              <a:lnSpc>
                <a:spcPts val="4724"/>
              </a:lnSpc>
              <a:buFont typeface="Arial"/>
              <a:buChar char="•"/>
            </a:pPr>
            <a:r>
              <a:rPr lang="en-US" sz="3937" spc="35">
                <a:solidFill>
                  <a:srgbClr val="000000"/>
                </a:solidFill>
                <a:latin typeface="TT Rounds Condensed Italics"/>
              </a:rPr>
              <a:t> </a:t>
            </a:r>
            <a:r>
              <a:rPr lang="en-US" sz="3937" spc="35">
                <a:solidFill>
                  <a:srgbClr val="FF0000"/>
                </a:solidFill>
                <a:latin typeface="TT Rounds Condensed Italics"/>
              </a:rPr>
              <a:t>Pass</a:t>
            </a:r>
            <a:r>
              <a:rPr lang="en-US" sz="3937" spc="35">
                <a:solidFill>
                  <a:srgbClr val="000000"/>
                </a:solidFill>
                <a:latin typeface="TT Rounds Condensed Italics"/>
              </a:rPr>
              <a:t> an arrow function to the </a:t>
            </a:r>
            <a:r>
              <a:rPr lang="en-US" sz="3937" spc="35">
                <a:solidFill>
                  <a:srgbClr val="FF0000"/>
                </a:solidFill>
                <a:latin typeface="TT Rounds Condensed Italics"/>
              </a:rPr>
              <a:t>options</a:t>
            </a:r>
            <a:r>
              <a:rPr lang="en-US" sz="3937" spc="35">
                <a:solidFill>
                  <a:srgbClr val="000000"/>
                </a:solidFill>
                <a:latin typeface="TT Rounds Condensed Italics"/>
              </a:rPr>
              <a:t> prop</a:t>
            </a:r>
          </a:p>
          <a:p>
            <a:pPr marL="850046" lvl="1" indent="-425023">
              <a:lnSpc>
                <a:spcPts val="4724"/>
              </a:lnSpc>
              <a:buFont typeface="Arial"/>
              <a:buChar char="•"/>
            </a:pPr>
            <a:r>
              <a:rPr lang="en-US" sz="3937" spc="35">
                <a:solidFill>
                  <a:srgbClr val="000000"/>
                </a:solidFill>
                <a:latin typeface="TT Rounds Condensed Italics"/>
              </a:rPr>
              <a:t>This function receives an object containing</a:t>
            </a:r>
            <a:r>
              <a:rPr lang="en-US" sz="3937" spc="35">
                <a:solidFill>
                  <a:srgbClr val="FF0000"/>
                </a:solidFill>
                <a:latin typeface="TT Rounds Condensed Italics"/>
              </a:rPr>
              <a:t> route</a:t>
            </a:r>
            <a:r>
              <a:rPr lang="en-US" sz="3937" spc="35">
                <a:solidFill>
                  <a:srgbClr val="000000"/>
                </a:solidFill>
                <a:latin typeface="TT Rounds Condensed Italics"/>
              </a:rPr>
              <a:t> and </a:t>
            </a:r>
            <a:r>
              <a:rPr lang="en-US" sz="3937" spc="35">
                <a:solidFill>
                  <a:srgbClr val="FF0000"/>
                </a:solidFill>
                <a:latin typeface="TT Rounds Condensed Italics"/>
              </a:rPr>
              <a:t>navigation properties.</a:t>
            </a:r>
          </a:p>
          <a:p>
            <a:pPr marL="850046" lvl="1" indent="-425023">
              <a:lnSpc>
                <a:spcPts val="4724"/>
              </a:lnSpc>
              <a:buFont typeface="Arial"/>
              <a:buChar char="•"/>
            </a:pPr>
            <a:r>
              <a:rPr lang="en-US" sz="3937" spc="35">
                <a:solidFill>
                  <a:srgbClr val="000000"/>
                </a:solidFill>
                <a:latin typeface="TT Rounds Condensed Italics"/>
              </a:rPr>
              <a:t> Access </a:t>
            </a:r>
            <a:r>
              <a:rPr lang="en-US" sz="3937" spc="35">
                <a:solidFill>
                  <a:srgbClr val="FF0000"/>
                </a:solidFill>
                <a:latin typeface="TT Rounds Condensed Italics"/>
              </a:rPr>
              <a:t>route.params</a:t>
            </a:r>
            <a:r>
              <a:rPr lang="en-US" sz="3937" spc="35">
                <a:solidFill>
                  <a:srgbClr val="000000"/>
                </a:solidFill>
                <a:latin typeface="TT Rounds Condensed Italics"/>
              </a:rPr>
              <a:t> and </a:t>
            </a:r>
            <a:r>
              <a:rPr lang="en-US" sz="3937" spc="35">
                <a:solidFill>
                  <a:srgbClr val="FF0000"/>
                </a:solidFill>
                <a:latin typeface="TT Rounds Condensed Italics"/>
              </a:rPr>
              <a:t>navigation</a:t>
            </a:r>
            <a:r>
              <a:rPr lang="en-US" sz="3937" spc="35">
                <a:solidFill>
                  <a:srgbClr val="000000"/>
                </a:solidFill>
                <a:latin typeface="TT Rounds Condensed Italics"/>
              </a:rPr>
              <a:t> from the function argument.</a:t>
            </a:r>
          </a:p>
          <a:p>
            <a:pPr marL="850046" lvl="1" indent="-425023">
              <a:lnSpc>
                <a:spcPts val="4724"/>
              </a:lnSpc>
              <a:buFont typeface="Arial"/>
              <a:buChar char="•"/>
            </a:pPr>
            <a:r>
              <a:rPr lang="en-US" sz="3937" spc="36">
                <a:solidFill>
                  <a:srgbClr val="000000"/>
                </a:solidFill>
                <a:latin typeface="TT Rounds Condensed Italics"/>
              </a:rPr>
              <a:t>Return an </a:t>
            </a:r>
            <a:r>
              <a:rPr lang="en-US" sz="3937" spc="36">
                <a:solidFill>
                  <a:srgbClr val="FF0000"/>
                </a:solidFill>
                <a:latin typeface="TT Rounds Condensed Italics"/>
              </a:rPr>
              <a:t>object</a:t>
            </a:r>
            <a:r>
              <a:rPr lang="en-US" sz="3937" spc="36">
                <a:solidFill>
                  <a:srgbClr val="000000"/>
                </a:solidFill>
                <a:latin typeface="TT Rounds Condensed Italics"/>
              </a:rPr>
              <a:t> </a:t>
            </a:r>
            <a:r>
              <a:rPr lang="en-US" sz="3937" spc="36">
                <a:solidFill>
                  <a:srgbClr val="FF0000"/>
                </a:solidFill>
                <a:latin typeface="TT Rounds Condensed Italics"/>
              </a:rPr>
              <a:t>containing </a:t>
            </a:r>
            <a:r>
              <a:rPr lang="en-US" sz="3937" spc="36">
                <a:solidFill>
                  <a:srgbClr val="000000"/>
                </a:solidFill>
                <a:latin typeface="TT Rounds Condensed Italics"/>
              </a:rPr>
              <a:t>the desired navigation </a:t>
            </a:r>
            <a:r>
              <a:rPr lang="en-US" sz="3937" spc="36">
                <a:solidFill>
                  <a:srgbClr val="FF0000"/>
                </a:solidFill>
                <a:latin typeface="TT Rounds Condensed Italics"/>
              </a:rPr>
              <a:t>options</a:t>
            </a:r>
            <a:r>
              <a:rPr lang="en-US" sz="3937" spc="36">
                <a:solidFill>
                  <a:srgbClr val="000000"/>
                </a:solidFill>
                <a:latin typeface="TT Rounds Condensed Italics"/>
              </a:rPr>
              <a:t> (e.g., </a:t>
            </a:r>
            <a:r>
              <a:rPr lang="en-US" sz="3937" spc="36">
                <a:solidFill>
                  <a:srgbClr val="FF0000"/>
                </a:solidFill>
                <a:latin typeface="TT Rounds Condensed Italics"/>
              </a:rPr>
              <a:t>title, headerStyle</a:t>
            </a:r>
            <a:r>
              <a:rPr lang="en-US" sz="3937" spc="36">
                <a:solidFill>
                  <a:srgbClr val="000000"/>
                </a:solidFill>
                <a:latin typeface="TT Rounds Condensed Italics"/>
              </a:rPr>
              <a:t>). </a:t>
            </a:r>
          </a:p>
        </p:txBody>
      </p:sp>
    </p:spTree>
  </p:cSld>
  <p:clrMapOvr>
    <a:masterClrMapping/>
  </p:clrMapOvr>
  <p:transition spd="med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Detail Screen Development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81307" y="3865245"/>
            <a:ext cx="11325385" cy="236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6399" spc="59">
                <a:solidFill>
                  <a:srgbClr val="FF0000"/>
                </a:solidFill>
                <a:latin typeface="TT Rounds Condensed Bold"/>
              </a:rPr>
              <a:t>Adding</a:t>
            </a:r>
            <a:r>
              <a:rPr lang="en-US" sz="6399" spc="59">
                <a:solidFill>
                  <a:srgbClr val="000000"/>
                </a:solidFill>
                <a:latin typeface="TT Rounds Condensed Bold"/>
              </a:rPr>
              <a:t> &amp; </a:t>
            </a:r>
            <a:r>
              <a:rPr lang="en-US" sz="6399" spc="59">
                <a:solidFill>
                  <a:srgbClr val="FF0000"/>
                </a:solidFill>
                <a:latin typeface="TT Rounds Condensed Bold"/>
              </a:rPr>
              <a:t>Configuring</a:t>
            </a:r>
            <a:r>
              <a:rPr lang="en-US" sz="6399" spc="59">
                <a:solidFill>
                  <a:srgbClr val="000000"/>
                </a:solidFill>
                <a:latin typeface="TT Rounds Condensed Bold"/>
              </a:rPr>
              <a:t> the Meal Details Screen</a:t>
            </a:r>
          </a:p>
        </p:txBody>
      </p:sp>
    </p:spTree>
  </p:cSld>
  <p:clrMapOvr>
    <a:masterClrMapping/>
  </p:clrMapOvr>
  <p:transition spd="med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558992" y="4611974"/>
            <a:ext cx="15077719" cy="5108664"/>
          </a:xfrm>
          <a:custGeom>
            <a:avLst/>
            <a:gdLst/>
            <a:ahLst/>
            <a:cxnLst/>
            <a:rect l="l" t="t" r="r" b="b"/>
            <a:pathLst>
              <a:path w="15077719" h="5108664">
                <a:moveTo>
                  <a:pt x="0" y="0"/>
                </a:moveTo>
                <a:lnTo>
                  <a:pt x="15077720" y="0"/>
                </a:lnTo>
                <a:lnTo>
                  <a:pt x="15077720" y="5108663"/>
                </a:lnTo>
                <a:lnTo>
                  <a:pt x="0" y="5108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Detail Screen Development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7348" y="2259299"/>
            <a:ext cx="17087590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A new screen named "Meal Detail" is created.</a:t>
            </a:r>
          </a:p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This screen displays a message "This is the meal detail screen". (placeholder text)</a:t>
            </a:r>
          </a:p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The functionality to display the meal ID will be added later.</a:t>
            </a:r>
          </a:p>
        </p:txBody>
      </p:sp>
    </p:spTree>
  </p:cSld>
  <p:clrMapOvr>
    <a:masterClrMapping/>
  </p:clrMapOvr>
  <p:transition spd="med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593061" y="4553331"/>
            <a:ext cx="7558693" cy="4233380"/>
          </a:xfrm>
          <a:custGeom>
            <a:avLst/>
            <a:gdLst/>
            <a:ahLst/>
            <a:cxnLst/>
            <a:rect l="l" t="t" r="r" b="b"/>
            <a:pathLst>
              <a:path w="7558693" h="4233380">
                <a:moveTo>
                  <a:pt x="0" y="0"/>
                </a:moveTo>
                <a:lnTo>
                  <a:pt x="7558693" y="0"/>
                </a:lnTo>
                <a:lnTo>
                  <a:pt x="7558693" y="4233379"/>
                </a:lnTo>
                <a:lnTo>
                  <a:pt x="0" y="4233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582630" y="4881797"/>
            <a:ext cx="9107546" cy="3576446"/>
          </a:xfrm>
          <a:custGeom>
            <a:avLst/>
            <a:gdLst/>
            <a:ahLst/>
            <a:cxnLst/>
            <a:rect l="l" t="t" r="r" b="b"/>
            <a:pathLst>
              <a:path w="9107546" h="3576446">
                <a:moveTo>
                  <a:pt x="0" y="0"/>
                </a:moveTo>
                <a:lnTo>
                  <a:pt x="9107546" y="0"/>
                </a:lnTo>
                <a:lnTo>
                  <a:pt x="9107546" y="3576447"/>
                </a:lnTo>
                <a:lnTo>
                  <a:pt x="0" y="35764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75" r="-24210" b="-87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Detail Screen Development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3674" y="2162556"/>
            <a:ext cx="17680652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432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Th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e "Meal Detail" screen is registered in the App.js file using the createStackNavigator component.</a:t>
            </a:r>
          </a:p>
          <a:p>
            <a:pPr marL="777240" lvl="1" indent="-388620" algn="l">
              <a:lnSpc>
                <a:spcPts val="432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The MealDetailScreen component is imported and linked to the screen.</a:t>
            </a:r>
          </a:p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endParaRPr lang="en-US" sz="3600" u="none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ransition spd="med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684150" y="3907160"/>
            <a:ext cx="6575150" cy="5706234"/>
          </a:xfrm>
          <a:custGeom>
            <a:avLst/>
            <a:gdLst/>
            <a:ahLst/>
            <a:cxnLst/>
            <a:rect l="l" t="t" r="r" b="b"/>
            <a:pathLst>
              <a:path w="6575150" h="5706234">
                <a:moveTo>
                  <a:pt x="0" y="0"/>
                </a:moveTo>
                <a:lnTo>
                  <a:pt x="6575150" y="0"/>
                </a:lnTo>
                <a:lnTo>
                  <a:pt x="6575150" y="5706235"/>
                </a:lnTo>
                <a:lnTo>
                  <a:pt x="0" y="5706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21636" y="4358629"/>
            <a:ext cx="9422786" cy="4116645"/>
          </a:xfrm>
          <a:custGeom>
            <a:avLst/>
            <a:gdLst/>
            <a:ahLst/>
            <a:cxnLst/>
            <a:rect l="l" t="t" r="r" b="b"/>
            <a:pathLst>
              <a:path w="9422786" h="4116645">
                <a:moveTo>
                  <a:pt x="0" y="0"/>
                </a:moveTo>
                <a:lnTo>
                  <a:pt x="9422786" y="0"/>
                </a:lnTo>
                <a:lnTo>
                  <a:pt x="9422786" y="4116645"/>
                </a:lnTo>
                <a:lnTo>
                  <a:pt x="0" y="4116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4" r="-364" b="-819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07348" y="4872979"/>
            <a:ext cx="9437073" cy="3602295"/>
          </a:xfrm>
          <a:custGeom>
            <a:avLst/>
            <a:gdLst/>
            <a:ahLst/>
            <a:cxnLst/>
            <a:rect l="l" t="t" r="r" b="b"/>
            <a:pathLst>
              <a:path w="9437073" h="3602295">
                <a:moveTo>
                  <a:pt x="0" y="0"/>
                </a:moveTo>
                <a:lnTo>
                  <a:pt x="9437074" y="0"/>
                </a:lnTo>
                <a:lnTo>
                  <a:pt x="9437074" y="3602295"/>
                </a:lnTo>
                <a:lnTo>
                  <a:pt x="0" y="3602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026611" y="8189771"/>
            <a:ext cx="7095957" cy="1713854"/>
          </a:xfrm>
          <a:custGeom>
            <a:avLst/>
            <a:gdLst/>
            <a:ahLst/>
            <a:cxnLst/>
            <a:rect l="l" t="t" r="r" b="b"/>
            <a:pathLst>
              <a:path w="7095957" h="1713854">
                <a:moveTo>
                  <a:pt x="0" y="0"/>
                </a:moveTo>
                <a:lnTo>
                  <a:pt x="7095957" y="0"/>
                </a:lnTo>
                <a:lnTo>
                  <a:pt x="7095957" y="1713853"/>
                </a:lnTo>
                <a:lnTo>
                  <a:pt x="0" y="1713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407" b="-1582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Detail Screen Development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2110729"/>
            <a:ext cx="17984326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The user will be able to navigate to the "Meal Detail" screen by tapping on a meal item.</a:t>
            </a:r>
          </a:p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The navigation logic can be implemented either in the MealItem component and the MealOverviewScreen component.</a:t>
            </a:r>
          </a:p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endParaRPr lang="en-US" sz="36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ransition spd="med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28700" y="4054923"/>
            <a:ext cx="13163352" cy="5203377"/>
          </a:xfrm>
          <a:custGeom>
            <a:avLst/>
            <a:gdLst/>
            <a:ahLst/>
            <a:cxnLst/>
            <a:rect l="l" t="t" r="r" b="b"/>
            <a:pathLst>
              <a:path w="13163352" h="5203377">
                <a:moveTo>
                  <a:pt x="0" y="0"/>
                </a:moveTo>
                <a:lnTo>
                  <a:pt x="13163352" y="0"/>
                </a:lnTo>
                <a:lnTo>
                  <a:pt x="13163352" y="5203377"/>
                </a:lnTo>
                <a:lnTo>
                  <a:pt x="0" y="5203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Detail Screen Development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2110729"/>
            <a:ext cx="17984326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The navigation will be triggered from the MealItem component using the useNavigation hook from @reactnavigation/native.</a:t>
            </a:r>
          </a:p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endParaRPr lang="en-US" sz="36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ransition spd="med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Detail Screen Development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81307" y="3671758"/>
            <a:ext cx="11325385" cy="236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6399" spc="59">
                <a:solidFill>
                  <a:srgbClr val="FF0000"/>
                </a:solidFill>
                <a:latin typeface="TT Rounds Condensed Bold"/>
              </a:rPr>
              <a:t>Outputting Content </a:t>
            </a:r>
            <a:r>
              <a:rPr lang="en-US" sz="6399" spc="59">
                <a:solidFill>
                  <a:srgbClr val="000000"/>
                </a:solidFill>
                <a:latin typeface="TT Rounds Condensed Bold"/>
              </a:rPr>
              <a:t>in the Meal Detail Screen</a:t>
            </a:r>
          </a:p>
        </p:txBody>
      </p:sp>
    </p:spTree>
  </p:cSld>
  <p:clrMapOvr>
    <a:masterClrMapping/>
  </p:clrMapOvr>
  <p:transition spd="med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116690" y="2031110"/>
            <a:ext cx="9573486" cy="6891234"/>
          </a:xfrm>
          <a:custGeom>
            <a:avLst/>
            <a:gdLst/>
            <a:ahLst/>
            <a:cxnLst/>
            <a:rect l="l" t="t" r="r" b="b"/>
            <a:pathLst>
              <a:path w="9573486" h="6891234">
                <a:moveTo>
                  <a:pt x="0" y="0"/>
                </a:moveTo>
                <a:lnTo>
                  <a:pt x="9573486" y="0"/>
                </a:lnTo>
                <a:lnTo>
                  <a:pt x="9573486" y="6891233"/>
                </a:lnTo>
                <a:lnTo>
                  <a:pt x="0" y="68912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Detail Screen Development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2142976"/>
            <a:ext cx="7826285" cy="659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 Bold"/>
              </a:rPr>
              <a:t>Enriching the MealDetailScreen:</a:t>
            </a:r>
          </a:p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The screen layout will include:</a:t>
            </a:r>
          </a:p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An image at the top</a:t>
            </a:r>
          </a:p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Title below the image</a:t>
            </a:r>
          </a:p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Reusable component for displaying details (duration, complexity, affordability)</a:t>
            </a:r>
          </a:p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"Ingredients" title</a:t>
            </a:r>
          </a:p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List of ingredients</a:t>
            </a:r>
          </a:p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"Steps" title</a:t>
            </a:r>
          </a:p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List of steps</a:t>
            </a:r>
          </a:p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endParaRPr lang="en-US" sz="36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ransition spd="med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1503113" y="4557591"/>
            <a:ext cx="5391580" cy="5382465"/>
          </a:xfrm>
          <a:custGeom>
            <a:avLst/>
            <a:gdLst/>
            <a:ahLst/>
            <a:cxnLst/>
            <a:rect l="l" t="t" r="r" b="b"/>
            <a:pathLst>
              <a:path w="5391580" h="5382465">
                <a:moveTo>
                  <a:pt x="0" y="0"/>
                </a:moveTo>
                <a:lnTo>
                  <a:pt x="5391580" y="0"/>
                </a:lnTo>
                <a:lnTo>
                  <a:pt x="5391580" y="5382465"/>
                </a:lnTo>
                <a:lnTo>
                  <a:pt x="0" y="53824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0647" y="4854644"/>
            <a:ext cx="10320815" cy="4788358"/>
          </a:xfrm>
          <a:custGeom>
            <a:avLst/>
            <a:gdLst/>
            <a:ahLst/>
            <a:cxnLst/>
            <a:rect l="l" t="t" r="r" b="b"/>
            <a:pathLst>
              <a:path w="10320815" h="4788358">
                <a:moveTo>
                  <a:pt x="0" y="0"/>
                </a:moveTo>
                <a:lnTo>
                  <a:pt x="10320815" y="0"/>
                </a:lnTo>
                <a:lnTo>
                  <a:pt x="10320815" y="4788359"/>
                </a:lnTo>
                <a:lnTo>
                  <a:pt x="0" y="47883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Detail Screen Development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0246" y="1990725"/>
            <a:ext cx="16894693" cy="315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0"/>
              </a:lnSpc>
            </a:pPr>
            <a:r>
              <a:rPr lang="en-US" sz="3400">
                <a:solidFill>
                  <a:srgbClr val="000000"/>
                </a:solidFill>
                <a:latin typeface="Times New Roman Bold"/>
              </a:rPr>
              <a:t>Component Breakdown:</a:t>
            </a:r>
          </a:p>
          <a:p>
            <a:pPr marL="734061" lvl="1" indent="-367031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</a:rPr>
              <a:t>A reusable component named MealDetails is created to display duration, complexity, and affordability.</a:t>
            </a:r>
          </a:p>
          <a:p>
            <a:pPr marL="734061" lvl="1" indent="-367031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</a:rPr>
              <a:t>The image component displays the meal image using the source prop and imageURL from the selected meal.</a:t>
            </a:r>
          </a:p>
          <a:p>
            <a:pPr marL="0" lvl="0" indent="0" algn="l">
              <a:lnSpc>
                <a:spcPts val="4080"/>
              </a:lnSpc>
              <a:spcBef>
                <a:spcPct val="0"/>
              </a:spcBef>
            </a:pPr>
            <a:endParaRPr lang="en-US" sz="34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4313241" y="3337015"/>
            <a:ext cx="9661517" cy="5462086"/>
          </a:xfrm>
          <a:custGeom>
            <a:avLst/>
            <a:gdLst/>
            <a:ahLst/>
            <a:cxnLst/>
            <a:rect l="l" t="t" r="r" b="b"/>
            <a:pathLst>
              <a:path w="9661517" h="5462086">
                <a:moveTo>
                  <a:pt x="0" y="0"/>
                </a:moveTo>
                <a:lnTo>
                  <a:pt x="9661518" y="0"/>
                </a:lnTo>
                <a:lnTo>
                  <a:pt x="9661518" y="5462087"/>
                </a:lnTo>
                <a:lnTo>
                  <a:pt x="0" y="5462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91" t="-11286" r="-42998" b="-2834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07348" y="2070190"/>
            <a:ext cx="731709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Here's what you'll need to get started: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19602" y="9124950"/>
            <a:ext cx="464879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 u="none" strike="noStrike" spc="16">
                <a:solidFill>
                  <a:srgbClr val="000000"/>
                </a:solidFill>
                <a:latin typeface="TT Rounds Condensed Bold"/>
              </a:rPr>
              <a:t>Dummy data for categories and meals (provided)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Introduction to Navigation</a:t>
            </a:r>
          </a:p>
        </p:txBody>
      </p:sp>
    </p:spTree>
  </p:cSld>
  <p:clrMapOvr>
    <a:masterClrMapping/>
  </p:clrMapOvr>
  <p:transition spd="med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593061" y="4890360"/>
            <a:ext cx="6855307" cy="4986073"/>
          </a:xfrm>
          <a:custGeom>
            <a:avLst/>
            <a:gdLst/>
            <a:ahLst/>
            <a:cxnLst/>
            <a:rect l="l" t="t" r="r" b="b"/>
            <a:pathLst>
              <a:path w="6855307" h="4986073">
                <a:moveTo>
                  <a:pt x="0" y="0"/>
                </a:moveTo>
                <a:lnTo>
                  <a:pt x="6855307" y="0"/>
                </a:lnTo>
                <a:lnTo>
                  <a:pt x="6855307" y="4986073"/>
                </a:lnTo>
                <a:lnTo>
                  <a:pt x="0" y="4986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148063" y="5143500"/>
            <a:ext cx="9542114" cy="4317932"/>
          </a:xfrm>
          <a:custGeom>
            <a:avLst/>
            <a:gdLst/>
            <a:ahLst/>
            <a:cxnLst/>
            <a:rect l="l" t="t" r="r" b="b"/>
            <a:pathLst>
              <a:path w="9542114" h="4317932">
                <a:moveTo>
                  <a:pt x="0" y="0"/>
                </a:moveTo>
                <a:lnTo>
                  <a:pt x="9542113" y="0"/>
                </a:lnTo>
                <a:lnTo>
                  <a:pt x="9542113" y="4317932"/>
                </a:lnTo>
                <a:lnTo>
                  <a:pt x="0" y="4317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373" r="-3993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Detail Screen Development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0246" y="1990725"/>
            <a:ext cx="16894693" cy="315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0"/>
              </a:lnSpc>
            </a:pPr>
            <a:r>
              <a:rPr lang="en-US" sz="3400">
                <a:solidFill>
                  <a:srgbClr val="000000"/>
                </a:solidFill>
                <a:latin typeface="Times New Roman Bold"/>
              </a:rPr>
              <a:t>Data Access:</a:t>
            </a:r>
          </a:p>
          <a:p>
            <a:pPr marL="734061" lvl="1" indent="-367031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</a:rPr>
              <a:t>Meal data is imported from dummy-data.js.</a:t>
            </a:r>
          </a:p>
          <a:p>
            <a:pPr marL="734061" lvl="1" indent="-367031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</a:rPr>
              <a:t>find method is used to retrieve the specific meal based on the mealId passed through navigation.</a:t>
            </a:r>
          </a:p>
          <a:p>
            <a:pPr marL="734061" lvl="1" indent="-367031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</a:rPr>
              <a:t>The selected meal object provides access to details like image URL, title, steps, etc.</a:t>
            </a:r>
          </a:p>
          <a:p>
            <a:pPr marL="0" lvl="0" indent="0" algn="l">
              <a:lnSpc>
                <a:spcPts val="4080"/>
              </a:lnSpc>
              <a:spcBef>
                <a:spcPct val="0"/>
              </a:spcBef>
            </a:pPr>
            <a:endParaRPr lang="en-US" sz="34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ransition spd="med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Detail Screen Development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81307" y="3671758"/>
            <a:ext cx="11325385" cy="236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6399" spc="57">
                <a:solidFill>
                  <a:srgbClr val="FF0000"/>
                </a:solidFill>
                <a:latin typeface="TT Rounds Condensed Bold"/>
              </a:rPr>
              <a:t>Finishing </a:t>
            </a:r>
            <a:r>
              <a:rPr lang="en-US" sz="6399" spc="57">
                <a:solidFill>
                  <a:srgbClr val="000000"/>
                </a:solidFill>
                <a:latin typeface="TT Rounds Condensed Bold"/>
              </a:rPr>
              <a:t>the Meal Detail Screen</a:t>
            </a:r>
          </a:p>
          <a:p>
            <a:pPr algn="ctr">
              <a:lnSpc>
                <a:spcPts val="9599"/>
              </a:lnSpc>
            </a:pPr>
            <a:endParaRPr lang="en-US" sz="6399" spc="57">
              <a:solidFill>
                <a:srgbClr val="000000"/>
              </a:solidFill>
              <a:latin typeface="TT Rounds Condensed Bold"/>
            </a:endParaRPr>
          </a:p>
        </p:txBody>
      </p:sp>
    </p:spTree>
  </p:cSld>
  <p:clrMapOvr>
    <a:masterClrMapping/>
  </p:clrMapOvr>
  <p:transition spd="med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2619796" y="5143500"/>
            <a:ext cx="13005545" cy="1908377"/>
          </a:xfrm>
          <a:custGeom>
            <a:avLst/>
            <a:gdLst/>
            <a:ahLst/>
            <a:cxnLst/>
            <a:rect l="l" t="t" r="r" b="b"/>
            <a:pathLst>
              <a:path w="13005545" h="1908377">
                <a:moveTo>
                  <a:pt x="0" y="0"/>
                </a:moveTo>
                <a:lnTo>
                  <a:pt x="13005544" y="0"/>
                </a:lnTo>
                <a:lnTo>
                  <a:pt x="13005544" y="1908377"/>
                </a:lnTo>
                <a:lnTo>
                  <a:pt x="0" y="1908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Detail Screen Development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0246" y="2484990"/>
            <a:ext cx="16894693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0"/>
              </a:lnSpc>
            </a:pPr>
            <a:r>
              <a:rPr lang="en-US" sz="3400">
                <a:solidFill>
                  <a:srgbClr val="000000"/>
                </a:solidFill>
                <a:latin typeface="Times New Roman Bold"/>
              </a:rPr>
              <a:t>StyleSheet</a:t>
            </a:r>
            <a:r>
              <a:rPr lang="en-US" sz="3400">
                <a:solidFill>
                  <a:srgbClr val="000000"/>
                </a:solidFill>
                <a:latin typeface="Times New Roman"/>
              </a:rPr>
              <a:t>: The decision is made to use a StyleSheet within the MealDetailScreen component for styling.</a:t>
            </a:r>
          </a:p>
          <a:p>
            <a:pPr marL="0" lvl="0" indent="0" algn="l">
              <a:lnSpc>
                <a:spcPts val="4080"/>
              </a:lnSpc>
              <a:spcBef>
                <a:spcPct val="0"/>
              </a:spcBef>
            </a:pPr>
            <a:endParaRPr lang="en-US" sz="34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ransition spd="med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28700" y="4840187"/>
            <a:ext cx="12534683" cy="674644"/>
          </a:xfrm>
          <a:custGeom>
            <a:avLst/>
            <a:gdLst/>
            <a:ahLst/>
            <a:cxnLst/>
            <a:rect l="l" t="t" r="r" b="b"/>
            <a:pathLst>
              <a:path w="12534683" h="674644">
                <a:moveTo>
                  <a:pt x="0" y="0"/>
                </a:moveTo>
                <a:lnTo>
                  <a:pt x="12534683" y="0"/>
                </a:lnTo>
                <a:lnTo>
                  <a:pt x="12534683" y="674644"/>
                </a:lnTo>
                <a:lnTo>
                  <a:pt x="0" y="674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364994" y="5657706"/>
            <a:ext cx="5862096" cy="4445422"/>
          </a:xfrm>
          <a:custGeom>
            <a:avLst/>
            <a:gdLst/>
            <a:ahLst/>
            <a:cxnLst/>
            <a:rect l="l" t="t" r="r" b="b"/>
            <a:pathLst>
              <a:path w="5862096" h="4445422">
                <a:moveTo>
                  <a:pt x="0" y="0"/>
                </a:moveTo>
                <a:lnTo>
                  <a:pt x="5862095" y="0"/>
                </a:lnTo>
                <a:lnTo>
                  <a:pt x="5862095" y="4445423"/>
                </a:lnTo>
                <a:lnTo>
                  <a:pt x="0" y="4445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Detail Screen Development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3061" y="2024734"/>
            <a:ext cx="16894693" cy="315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0"/>
              </a:lnSpc>
            </a:pPr>
            <a:r>
              <a:rPr lang="en-US" sz="3400">
                <a:solidFill>
                  <a:srgbClr val="000000"/>
                </a:solidFill>
                <a:latin typeface="Times New Roman Bold"/>
              </a:rPr>
              <a:t>Title Styling:</a:t>
            </a:r>
          </a:p>
          <a:p>
            <a:pPr>
              <a:lnSpc>
                <a:spcPts val="4080"/>
              </a:lnSpc>
            </a:pPr>
            <a:r>
              <a:rPr lang="en-US" sz="3400">
                <a:solidFill>
                  <a:srgbClr val="000000"/>
                </a:solidFill>
                <a:latin typeface="Times New Roman Bold"/>
              </a:rPr>
              <a:t>      - </a:t>
            </a:r>
            <a:r>
              <a:rPr lang="en-US" sz="3400">
                <a:solidFill>
                  <a:srgbClr val="000000"/>
                </a:solidFill>
                <a:latin typeface="Times New Roman"/>
              </a:rPr>
              <a:t>A style object named title is created for the title text.</a:t>
            </a:r>
          </a:p>
          <a:p>
            <a:pPr>
              <a:lnSpc>
                <a:spcPts val="4080"/>
              </a:lnSpc>
            </a:pPr>
            <a:r>
              <a:rPr lang="en-US" sz="3400">
                <a:solidFill>
                  <a:srgbClr val="000000"/>
                </a:solidFill>
                <a:latin typeface="Times New Roman"/>
              </a:rPr>
              <a:t>      - The style includes bold font weight, a font size of 24 pixels, and margins for spacing.</a:t>
            </a:r>
          </a:p>
          <a:p>
            <a:pPr>
              <a:lnSpc>
                <a:spcPts val="4080"/>
              </a:lnSpc>
            </a:pPr>
            <a:r>
              <a:rPr lang="en-US" sz="3400">
                <a:solidFill>
                  <a:srgbClr val="000000"/>
                </a:solidFill>
                <a:latin typeface="Times New Roman"/>
              </a:rPr>
              <a:t>      - Text alignment is set to center (textAlign: center).</a:t>
            </a:r>
          </a:p>
          <a:p>
            <a:pPr>
              <a:lnSpc>
                <a:spcPts val="4080"/>
              </a:lnSpc>
            </a:pPr>
            <a:r>
              <a:rPr lang="en-US" sz="3400">
                <a:solidFill>
                  <a:srgbClr val="000000"/>
                </a:solidFill>
                <a:latin typeface="Times New Roman"/>
              </a:rPr>
              <a:t>      - The title color is set to white for better readability against the brown background.</a:t>
            </a:r>
          </a:p>
          <a:p>
            <a:pPr marL="0" lvl="0" indent="0" algn="l">
              <a:lnSpc>
                <a:spcPts val="4080"/>
              </a:lnSpc>
              <a:spcBef>
                <a:spcPct val="0"/>
              </a:spcBef>
            </a:pPr>
            <a:endParaRPr lang="en-US" sz="34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ransition spd="med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903025" y="4437057"/>
            <a:ext cx="9051297" cy="5446494"/>
          </a:xfrm>
          <a:custGeom>
            <a:avLst/>
            <a:gdLst/>
            <a:ahLst/>
            <a:cxnLst/>
            <a:rect l="l" t="t" r="r" b="b"/>
            <a:pathLst>
              <a:path w="9051297" h="5446494">
                <a:moveTo>
                  <a:pt x="0" y="0"/>
                </a:moveTo>
                <a:lnTo>
                  <a:pt x="9051297" y="0"/>
                </a:lnTo>
                <a:lnTo>
                  <a:pt x="9051297" y="5446494"/>
                </a:lnTo>
                <a:lnTo>
                  <a:pt x="0" y="544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Detail Screen Development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3061" y="2024734"/>
            <a:ext cx="16894693" cy="263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0"/>
              </a:lnSpc>
            </a:pPr>
            <a:r>
              <a:rPr lang="en-US" sz="3400">
                <a:solidFill>
                  <a:srgbClr val="000000"/>
                </a:solidFill>
                <a:latin typeface="Times New Roman Bold"/>
              </a:rPr>
              <a:t>Overriding Styles with Props:</a:t>
            </a:r>
          </a:p>
          <a:p>
            <a:pPr marL="1468122" lvl="2" indent="-489374">
              <a:lnSpc>
                <a:spcPts val="4080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</a:rPr>
              <a:t>A concept of accepting a style prop in MealDetails is introduced.</a:t>
            </a:r>
          </a:p>
          <a:p>
            <a:pPr marL="1468122" lvl="2" indent="-489374">
              <a:lnSpc>
                <a:spcPts val="4080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</a:rPr>
              <a:t>This prop allows merging incoming styles with default styles using an array.</a:t>
            </a:r>
          </a:p>
          <a:p>
            <a:pPr marL="1468122" lvl="2" indent="-489374">
              <a:lnSpc>
                <a:spcPts val="4080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</a:rPr>
              <a:t>This approach is limited for text color as styles are set on text elements.</a:t>
            </a:r>
          </a:p>
          <a:p>
            <a:pPr marL="0" lvl="0" indent="0" algn="l">
              <a:lnSpc>
                <a:spcPts val="4080"/>
              </a:lnSpc>
              <a:spcBef>
                <a:spcPct val="0"/>
              </a:spcBef>
            </a:pPr>
            <a:endParaRPr lang="en-US" sz="34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ransition spd="med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7932847" y="2856487"/>
            <a:ext cx="8703864" cy="6851848"/>
          </a:xfrm>
          <a:custGeom>
            <a:avLst/>
            <a:gdLst/>
            <a:ahLst/>
            <a:cxnLst/>
            <a:rect l="l" t="t" r="r" b="b"/>
            <a:pathLst>
              <a:path w="8703864" h="6851848">
                <a:moveTo>
                  <a:pt x="0" y="0"/>
                </a:moveTo>
                <a:lnTo>
                  <a:pt x="8703865" y="0"/>
                </a:lnTo>
                <a:lnTo>
                  <a:pt x="8703865" y="6851848"/>
                </a:lnTo>
                <a:lnTo>
                  <a:pt x="0" y="6851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Detail Screen Development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3061" y="2160319"/>
            <a:ext cx="7783404" cy="726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0"/>
              </a:lnSpc>
            </a:pPr>
            <a:r>
              <a:rPr lang="en-US" sz="3400">
                <a:solidFill>
                  <a:srgbClr val="000000"/>
                </a:solidFill>
                <a:latin typeface="Times New Roman Bold"/>
              </a:rPr>
              <a:t>Creating a Reusable Subtitle Component:</a:t>
            </a:r>
          </a:p>
          <a:p>
            <a:pPr>
              <a:lnSpc>
                <a:spcPts val="4080"/>
              </a:lnSpc>
            </a:pPr>
            <a:endParaRPr lang="en-US" sz="3400">
              <a:solidFill>
                <a:srgbClr val="000000"/>
              </a:solidFill>
              <a:latin typeface="Times New Roman Bold"/>
            </a:endParaRPr>
          </a:p>
          <a:p>
            <a:pPr marL="734061" lvl="1" indent="-367031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</a:rPr>
              <a:t>Create a new component file to encapsulate the subtitle styles.</a:t>
            </a:r>
          </a:p>
          <a:p>
            <a:pPr marL="734061" lvl="1" indent="-367031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</a:rPr>
              <a:t>Define styles for the subtitle component, including:</a:t>
            </a:r>
          </a:p>
          <a:p>
            <a:pPr marL="734061" lvl="1" indent="-367031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</a:rPr>
              <a:t>Text color (e.g., white)</a:t>
            </a:r>
          </a:p>
          <a:p>
            <a:pPr marL="734061" lvl="1" indent="-367031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</a:rPr>
              <a:t>Font size (e.g., 18px)</a:t>
            </a:r>
          </a:p>
          <a:p>
            <a:pPr marL="734061" lvl="1" indent="-367031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</a:rPr>
              <a:t>Font weight (e.g., bold)</a:t>
            </a:r>
          </a:p>
          <a:p>
            <a:pPr marL="734061" lvl="1" indent="-367031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</a:rPr>
              <a:t>Margin (e.g., 8px)</a:t>
            </a:r>
          </a:p>
          <a:p>
            <a:pPr marL="734061" lvl="1" indent="-367031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Times New Roman"/>
              </a:rPr>
              <a:t>Optional: padding, border</a:t>
            </a:r>
          </a:p>
          <a:p>
            <a:pPr marL="0" lvl="0" indent="0" algn="l">
              <a:lnSpc>
                <a:spcPts val="408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Times New Roman"/>
              </a:rPr>
              <a:t>Use the subtitle component within the MealDetailScreen to style the "Ingredients" and "Steps" subtitles.</a:t>
            </a:r>
          </a:p>
        </p:txBody>
      </p:sp>
    </p:spTree>
  </p:cSld>
  <p:clrMapOvr>
    <a:masterClrMapping/>
  </p:clrMapOvr>
  <p:transition spd="med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28700" y="3496780"/>
            <a:ext cx="13288682" cy="5475814"/>
          </a:xfrm>
          <a:custGeom>
            <a:avLst/>
            <a:gdLst/>
            <a:ahLst/>
            <a:cxnLst/>
            <a:rect l="l" t="t" r="r" b="b"/>
            <a:pathLst>
              <a:path w="13288682" h="5475814">
                <a:moveTo>
                  <a:pt x="0" y="0"/>
                </a:moveTo>
                <a:lnTo>
                  <a:pt x="13288682" y="0"/>
                </a:lnTo>
                <a:lnTo>
                  <a:pt x="13288682" y="5475814"/>
                </a:lnTo>
                <a:lnTo>
                  <a:pt x="0" y="5475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Detail Screen Development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268055"/>
            <a:ext cx="16894693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8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Times New Roman Bold"/>
              </a:rPr>
              <a:t>a reusable component for styling lists </a:t>
            </a:r>
          </a:p>
        </p:txBody>
      </p:sp>
    </p:spTree>
  </p:cSld>
  <p:clrMapOvr>
    <a:masterClrMapping/>
  </p:clrMapOvr>
  <p:transition spd="med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Detail Screen Development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81307" y="4276596"/>
            <a:ext cx="11325385" cy="115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6399" spc="59">
                <a:solidFill>
                  <a:srgbClr val="FF0000"/>
                </a:solidFill>
                <a:latin typeface="TT Rounds Condensed Bold"/>
              </a:rPr>
              <a:t>Adding </a:t>
            </a:r>
            <a:r>
              <a:rPr lang="en-US" sz="6399" spc="59">
                <a:solidFill>
                  <a:srgbClr val="1B1B2C"/>
                </a:solidFill>
                <a:latin typeface="TT Rounds Condensed Bold"/>
              </a:rPr>
              <a:t>Header Button</a:t>
            </a:r>
          </a:p>
        </p:txBody>
      </p:sp>
    </p:spTree>
  </p:cSld>
  <p:clrMapOvr>
    <a:masterClrMapping/>
  </p:clrMapOvr>
  <p:transition spd="med">
    <p:pull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2293226" y="5359990"/>
            <a:ext cx="12237234" cy="3580326"/>
          </a:xfrm>
          <a:custGeom>
            <a:avLst/>
            <a:gdLst/>
            <a:ahLst/>
            <a:cxnLst/>
            <a:rect l="l" t="t" r="r" b="b"/>
            <a:pathLst>
              <a:path w="12237234" h="3580326">
                <a:moveTo>
                  <a:pt x="0" y="0"/>
                </a:moveTo>
                <a:lnTo>
                  <a:pt x="12237234" y="0"/>
                </a:lnTo>
                <a:lnTo>
                  <a:pt x="12237234" y="3580326"/>
                </a:lnTo>
                <a:lnTo>
                  <a:pt x="0" y="3580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Detail Screen Development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0246" y="2024002"/>
            <a:ext cx="16894693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0"/>
              </a:lnSpc>
            </a:pPr>
            <a:r>
              <a:rPr lang="en-US" sz="3400">
                <a:solidFill>
                  <a:srgbClr val="000000"/>
                </a:solidFill>
                <a:latin typeface="Times New Roman Bold"/>
              </a:rPr>
              <a:t>Adding Buttons Through Screen Options:</a:t>
            </a:r>
            <a:r>
              <a:rPr lang="en-US" sz="3400">
                <a:solidFill>
                  <a:srgbClr val="000000"/>
                </a:solidFill>
                <a:latin typeface="Times New Roman"/>
              </a:rPr>
              <a:t> Buttons are added to the header using the options property of a screen in App.js.</a:t>
            </a:r>
          </a:p>
          <a:p>
            <a:pPr>
              <a:lnSpc>
                <a:spcPts val="4080"/>
              </a:lnSpc>
            </a:pPr>
            <a:endParaRPr lang="en-US" sz="340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4080"/>
              </a:lnSpc>
            </a:pPr>
            <a:r>
              <a:rPr lang="en-US" sz="3400">
                <a:solidFill>
                  <a:srgbClr val="000000"/>
                </a:solidFill>
                <a:latin typeface="Times New Roman"/>
              </a:rPr>
              <a:t>headerRight and headerLeft Options: The headerRight and headerLeft options within options allow placing elements on the right and left side of the header title, respectively.</a:t>
            </a:r>
          </a:p>
          <a:p>
            <a:pPr>
              <a:lnSpc>
                <a:spcPts val="4080"/>
              </a:lnSpc>
            </a:pPr>
            <a:endParaRPr lang="en-US" sz="3400">
              <a:solidFill>
                <a:srgbClr val="000000"/>
              </a:solidFill>
              <a:latin typeface="Times New Roman"/>
            </a:endParaRPr>
          </a:p>
          <a:p>
            <a:pPr marL="0" lvl="0" indent="0" algn="l">
              <a:lnSpc>
                <a:spcPts val="4080"/>
              </a:lnSpc>
              <a:spcBef>
                <a:spcPct val="0"/>
              </a:spcBef>
            </a:pPr>
            <a:endParaRPr lang="en-US" sz="34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ransition spd="med">
    <p:pull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2142355" y="4760217"/>
            <a:ext cx="13189781" cy="5159509"/>
          </a:xfrm>
          <a:custGeom>
            <a:avLst/>
            <a:gdLst/>
            <a:ahLst/>
            <a:cxnLst/>
            <a:rect l="l" t="t" r="r" b="b"/>
            <a:pathLst>
              <a:path w="13189781" h="5159509">
                <a:moveTo>
                  <a:pt x="0" y="0"/>
                </a:moveTo>
                <a:lnTo>
                  <a:pt x="13189782" y="0"/>
                </a:lnTo>
                <a:lnTo>
                  <a:pt x="13189782" y="5159509"/>
                </a:lnTo>
                <a:lnTo>
                  <a:pt x="0" y="5159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Detail Screen Development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5483" y="1914934"/>
            <a:ext cx="16894693" cy="315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0"/>
              </a:lnSpc>
            </a:pPr>
            <a:r>
              <a:rPr lang="en-US" sz="3400">
                <a:solidFill>
                  <a:srgbClr val="000000"/>
                </a:solidFill>
                <a:latin typeface="Times New Roman Bold"/>
              </a:rPr>
              <a:t>Interaction with Screen Component:</a:t>
            </a:r>
          </a:p>
          <a:p>
            <a:pPr marL="1468122" lvl="2" indent="-489374">
              <a:lnSpc>
                <a:spcPts val="4080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</a:rPr>
              <a:t>Buttons added through header options have limited interaction with the screen component due to their separate definition in App.js.</a:t>
            </a:r>
          </a:p>
          <a:p>
            <a:pPr marL="1468122" lvl="2" indent="-489374">
              <a:lnSpc>
                <a:spcPts val="4080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Times New Roman"/>
              </a:rPr>
              <a:t>This approach is suitable when direct interaction with the screen component is not required.</a:t>
            </a:r>
          </a:p>
          <a:p>
            <a:pPr marL="0" lvl="0" indent="0" algn="l">
              <a:lnSpc>
                <a:spcPts val="4080"/>
              </a:lnSpc>
              <a:spcBef>
                <a:spcPct val="0"/>
              </a:spcBef>
            </a:pPr>
            <a:endParaRPr lang="en-US" sz="34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1240755" y="4659955"/>
            <a:ext cx="6018545" cy="3918397"/>
          </a:xfrm>
          <a:custGeom>
            <a:avLst/>
            <a:gdLst/>
            <a:ahLst/>
            <a:cxnLst/>
            <a:rect l="l" t="t" r="r" b="b"/>
            <a:pathLst>
              <a:path w="6018545" h="3918397">
                <a:moveTo>
                  <a:pt x="0" y="0"/>
                </a:moveTo>
                <a:lnTo>
                  <a:pt x="6018545" y="0"/>
                </a:lnTo>
                <a:lnTo>
                  <a:pt x="6018545" y="3918397"/>
                </a:lnTo>
                <a:lnTo>
                  <a:pt x="0" y="3918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07348" y="3337015"/>
            <a:ext cx="9712360" cy="5241337"/>
          </a:xfrm>
          <a:custGeom>
            <a:avLst/>
            <a:gdLst/>
            <a:ahLst/>
            <a:cxnLst/>
            <a:rect l="l" t="t" r="r" b="b"/>
            <a:pathLst>
              <a:path w="9712360" h="5241337">
                <a:moveTo>
                  <a:pt x="0" y="0"/>
                </a:moveTo>
                <a:lnTo>
                  <a:pt x="9712360" y="0"/>
                </a:lnTo>
                <a:lnTo>
                  <a:pt x="9712360" y="5241337"/>
                </a:lnTo>
                <a:lnTo>
                  <a:pt x="0" y="5241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77" t="-14953" r="-78232" b="-7580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07348" y="2070190"/>
            <a:ext cx="731709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Here's what you'll need to get started: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54839" y="9124950"/>
            <a:ext cx="7327761" cy="2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 u="none" strike="noStrike" spc="16" dirty="0">
                <a:solidFill>
                  <a:srgbClr val="000000"/>
                </a:solidFill>
                <a:latin typeface="TT Rounds Condensed Bold"/>
              </a:rPr>
              <a:t>Models folder for data objects (category and meal)(provided)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Introduction to Navigation</a:t>
            </a:r>
          </a:p>
        </p:txBody>
      </p:sp>
    </p:spTree>
  </p:cSld>
  <p:clrMapOvr>
    <a:masterClrMapping/>
  </p:clrMapOvr>
  <p:transition spd="med">
    <p:pull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Detail Screen Development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81307" y="3671758"/>
            <a:ext cx="11325385" cy="236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6399" spc="59">
                <a:solidFill>
                  <a:srgbClr val="FF0000"/>
                </a:solidFill>
                <a:latin typeface="TT Rounds Condensed Bold"/>
              </a:rPr>
              <a:t>Adding </a:t>
            </a:r>
            <a:r>
              <a:rPr lang="en-US" sz="6399" spc="59">
                <a:solidFill>
                  <a:srgbClr val="1B1B2C"/>
                </a:solidFill>
                <a:latin typeface="TT Rounds Condensed Bold"/>
              </a:rPr>
              <a:t>an</a:t>
            </a:r>
            <a:r>
              <a:rPr lang="en-US" sz="6399" spc="59">
                <a:solidFill>
                  <a:srgbClr val="FF0000"/>
                </a:solidFill>
                <a:latin typeface="TT Rounds Condensed Bold"/>
              </a:rPr>
              <a:t> Icon Button </a:t>
            </a:r>
            <a:r>
              <a:rPr lang="en-US" sz="6399" spc="59">
                <a:solidFill>
                  <a:srgbClr val="1B1B2C"/>
                </a:solidFill>
                <a:latin typeface="TT Rounds Condensed Bold"/>
              </a:rPr>
              <a:t>to a Header</a:t>
            </a:r>
          </a:p>
        </p:txBody>
      </p:sp>
    </p:spTree>
  </p:cSld>
  <p:clrMapOvr>
    <a:masterClrMapping/>
  </p:clrMapOvr>
  <p:transition spd="med">
    <p:pull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388402" y="2372212"/>
            <a:ext cx="9306537" cy="5982297"/>
          </a:xfrm>
          <a:custGeom>
            <a:avLst/>
            <a:gdLst/>
            <a:ahLst/>
            <a:cxnLst/>
            <a:rect l="l" t="t" r="r" b="b"/>
            <a:pathLst>
              <a:path w="9306537" h="5982297">
                <a:moveTo>
                  <a:pt x="0" y="0"/>
                </a:moveTo>
                <a:lnTo>
                  <a:pt x="9306537" y="0"/>
                </a:lnTo>
                <a:lnTo>
                  <a:pt x="9306537" y="5982297"/>
                </a:lnTo>
                <a:lnTo>
                  <a:pt x="0" y="5982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5058" b="-1722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Detail Screen Development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3061" y="2168595"/>
            <a:ext cx="7268182" cy="735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Times New Roman Bold"/>
              </a:rPr>
              <a:t>Creating an IconButton Component:</a:t>
            </a:r>
          </a:p>
          <a:p>
            <a:pPr marL="690882" lvl="1" indent="-34544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</a:rPr>
              <a:t>New Component: An IconButton component is created in a new file (IconButton.js).</a:t>
            </a:r>
          </a:p>
          <a:p>
            <a:pPr marL="690882" lvl="1" indent="-34544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</a:rPr>
              <a:t>Pressable with Icon: The component uses Pressable from react-native to create a pressable button.</a:t>
            </a:r>
          </a:p>
          <a:p>
            <a:pPr marL="690882" lvl="1" indent="-34544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</a:rPr>
              <a:t>Icon Integration:</a:t>
            </a:r>
          </a:p>
          <a:p>
            <a:pPr marL="1381764" lvl="2" indent="-460588">
              <a:lnSpc>
                <a:spcPts val="384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Times New Roman"/>
              </a:rPr>
              <a:t>Icons from @expo/vector-icons are used.</a:t>
            </a:r>
          </a:p>
          <a:p>
            <a:pPr marL="1381764" lvl="2" indent="-460588">
              <a:lnSpc>
                <a:spcPts val="384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Times New Roman"/>
              </a:rPr>
              <a:t>In this example, Ionicons are used with a star icon (name="star").</a:t>
            </a:r>
          </a:p>
          <a:p>
            <a:pPr marL="1381764" lvl="2" indent="-460588">
              <a:lnSpc>
                <a:spcPts val="384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Times New Roman"/>
              </a:rPr>
              <a:t>Initial styles include size (24) and color (white).</a:t>
            </a:r>
          </a:p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endParaRPr lang="en-US" sz="32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ransition spd="med">
    <p:pull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20647" y="4361062"/>
            <a:ext cx="12133298" cy="782438"/>
          </a:xfrm>
          <a:custGeom>
            <a:avLst/>
            <a:gdLst/>
            <a:ahLst/>
            <a:cxnLst/>
            <a:rect l="l" t="t" r="r" b="b"/>
            <a:pathLst>
              <a:path w="12133298" h="782438">
                <a:moveTo>
                  <a:pt x="0" y="0"/>
                </a:moveTo>
                <a:lnTo>
                  <a:pt x="12133298" y="0"/>
                </a:lnTo>
                <a:lnTo>
                  <a:pt x="12133298" y="782438"/>
                </a:lnTo>
                <a:lnTo>
                  <a:pt x="0" y="7824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0647" y="5324475"/>
            <a:ext cx="8405977" cy="4519201"/>
          </a:xfrm>
          <a:custGeom>
            <a:avLst/>
            <a:gdLst/>
            <a:ahLst/>
            <a:cxnLst/>
            <a:rect l="l" t="t" r="r" b="b"/>
            <a:pathLst>
              <a:path w="8405977" h="4519201">
                <a:moveTo>
                  <a:pt x="0" y="0"/>
                </a:moveTo>
                <a:lnTo>
                  <a:pt x="8405977" y="0"/>
                </a:lnTo>
                <a:lnTo>
                  <a:pt x="8405977" y="4519201"/>
                </a:lnTo>
                <a:lnTo>
                  <a:pt x="0" y="4519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Detail Screen Development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3061" y="2168595"/>
            <a:ext cx="17101878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Times New Roman Bold"/>
              </a:rPr>
              <a:t>Using IconButton in Meal Detail Screen:</a:t>
            </a:r>
          </a:p>
          <a:p>
            <a:pPr marL="690882" lvl="1" indent="-34544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</a:rPr>
              <a:t>IconButton Import: The IconButton component is imported into MealDetailScreen.js.</a:t>
            </a:r>
          </a:p>
          <a:p>
            <a:pPr marL="690882" lvl="1" indent="-34544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</a:rPr>
              <a:t>Replacing Button: The standard button is replaced with the IconButton.</a:t>
            </a:r>
          </a:p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imes New Roman"/>
              </a:rPr>
              <a:t>onPress Handling:</a:t>
            </a:r>
          </a:p>
        </p:txBody>
      </p:sp>
    </p:spTree>
  </p:cSld>
  <p:clrMapOvr>
    <a:masterClrMapping/>
  </p:clrMapOvr>
  <p:transition spd="med">
    <p:pull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433946" y="3602946"/>
            <a:ext cx="12487436" cy="4165785"/>
          </a:xfrm>
          <a:custGeom>
            <a:avLst/>
            <a:gdLst/>
            <a:ahLst/>
            <a:cxnLst/>
            <a:rect l="l" t="t" r="r" b="b"/>
            <a:pathLst>
              <a:path w="12487436" h="4165785">
                <a:moveTo>
                  <a:pt x="0" y="0"/>
                </a:moveTo>
                <a:lnTo>
                  <a:pt x="12487436" y="0"/>
                </a:lnTo>
                <a:lnTo>
                  <a:pt x="12487436" y="4165785"/>
                </a:lnTo>
                <a:lnTo>
                  <a:pt x="0" y="4165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33946" y="8982376"/>
            <a:ext cx="12715072" cy="693549"/>
          </a:xfrm>
          <a:custGeom>
            <a:avLst/>
            <a:gdLst/>
            <a:ahLst/>
            <a:cxnLst/>
            <a:rect l="l" t="t" r="r" b="b"/>
            <a:pathLst>
              <a:path w="12715072" h="693549">
                <a:moveTo>
                  <a:pt x="0" y="0"/>
                </a:moveTo>
                <a:lnTo>
                  <a:pt x="12715072" y="0"/>
                </a:lnTo>
                <a:lnTo>
                  <a:pt x="12715072" y="693550"/>
                </a:lnTo>
                <a:lnTo>
                  <a:pt x="0" y="693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Detail Screen Development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975851"/>
            <a:ext cx="17101878" cy="735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Times New Roman Bold"/>
              </a:rPr>
              <a:t>onPress Handling:</a:t>
            </a:r>
          </a:p>
          <a:p>
            <a:pPr marL="1381764" lvl="2" indent="-460588">
              <a:lnSpc>
                <a:spcPts val="384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Times New Roman"/>
              </a:rPr>
              <a:t>The IconButton receives an onPress prop.</a:t>
            </a:r>
          </a:p>
          <a:p>
            <a:pPr marL="1381764" lvl="2" indent="-460588">
              <a:lnSpc>
                <a:spcPts val="384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Times New Roman"/>
              </a:rPr>
              <a:t>This prop is forwarded to the onPress prop of the Pressable component.</a:t>
            </a:r>
          </a:p>
          <a:p>
            <a:pPr>
              <a:lnSpc>
                <a:spcPts val="3840"/>
              </a:lnSpc>
            </a:pPr>
            <a:endParaRPr lang="en-US" sz="320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3840"/>
              </a:lnSpc>
            </a:pPr>
            <a:endParaRPr lang="en-US" sz="320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3840"/>
              </a:lnSpc>
            </a:pPr>
            <a:endParaRPr lang="en-US" sz="320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3840"/>
              </a:lnSpc>
            </a:pPr>
            <a:endParaRPr lang="en-US" sz="320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3840"/>
              </a:lnSpc>
            </a:pPr>
            <a:endParaRPr lang="en-US" sz="320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3840"/>
              </a:lnSpc>
            </a:pPr>
            <a:endParaRPr lang="en-US" sz="320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3840"/>
              </a:lnSpc>
            </a:pPr>
            <a:endParaRPr lang="en-US" sz="320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3840"/>
              </a:lnSpc>
            </a:pPr>
            <a:endParaRPr lang="en-US" sz="320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3840"/>
              </a:lnSpc>
            </a:pPr>
            <a:endParaRPr lang="en-US" sz="320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3840"/>
              </a:lnSpc>
            </a:pPr>
            <a:endParaRPr lang="en-US" sz="3200">
              <a:solidFill>
                <a:srgbClr val="000000"/>
              </a:solidFill>
              <a:latin typeface="Times New Roman"/>
            </a:endParaRPr>
          </a:p>
          <a:p>
            <a:pPr marL="1381764" lvl="2" indent="-460588">
              <a:lnSpc>
                <a:spcPts val="384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Times New Roman"/>
              </a:rPr>
              <a:t>In MealDetailScreen.js, the onPress handler function is linked to the IconButton.</a:t>
            </a:r>
          </a:p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endParaRPr lang="en-US" sz="32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ransition spd="med">
    <p:pull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705928" y="4157372"/>
            <a:ext cx="12447601" cy="4226161"/>
          </a:xfrm>
          <a:custGeom>
            <a:avLst/>
            <a:gdLst/>
            <a:ahLst/>
            <a:cxnLst/>
            <a:rect l="l" t="t" r="r" b="b"/>
            <a:pathLst>
              <a:path w="12447601" h="4226161">
                <a:moveTo>
                  <a:pt x="0" y="0"/>
                </a:moveTo>
                <a:lnTo>
                  <a:pt x="12447600" y="0"/>
                </a:lnTo>
                <a:lnTo>
                  <a:pt x="12447600" y="4226161"/>
                </a:lnTo>
                <a:lnTo>
                  <a:pt x="0" y="4226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Detail Screen Development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7348" y="2004722"/>
            <a:ext cx="17101878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Times New Roman Bold"/>
              </a:rPr>
              <a:t>Configurability</a:t>
            </a:r>
            <a:r>
              <a:rPr lang="en-US" sz="3200">
                <a:solidFill>
                  <a:srgbClr val="000000"/>
                </a:solidFill>
                <a:latin typeface="Times New Roman"/>
              </a:rPr>
              <a:t>:</a:t>
            </a:r>
          </a:p>
          <a:p>
            <a:pPr marL="1381764" lvl="2" indent="-460588">
              <a:lnSpc>
                <a:spcPts val="384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Times New Roman"/>
              </a:rPr>
              <a:t>An icon prop is added to IconButton to allow specifying the icon to be displayed.</a:t>
            </a:r>
          </a:p>
          <a:p>
            <a:pPr marL="1381764" lvl="2" indent="-460588">
              <a:lnSpc>
                <a:spcPts val="384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Times New Roman"/>
              </a:rPr>
              <a:t>A color prop is added to allow customizing the icon color.</a:t>
            </a:r>
          </a:p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endParaRPr lang="en-US" sz="32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ransition spd="med">
    <p:pull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20647" y="4606410"/>
            <a:ext cx="11531786" cy="5300953"/>
          </a:xfrm>
          <a:custGeom>
            <a:avLst/>
            <a:gdLst/>
            <a:ahLst/>
            <a:cxnLst/>
            <a:rect l="l" t="t" r="r" b="b"/>
            <a:pathLst>
              <a:path w="11531786" h="5300953">
                <a:moveTo>
                  <a:pt x="0" y="0"/>
                </a:moveTo>
                <a:lnTo>
                  <a:pt x="11531787" y="0"/>
                </a:lnTo>
                <a:lnTo>
                  <a:pt x="11531787" y="5300953"/>
                </a:lnTo>
                <a:lnTo>
                  <a:pt x="0" y="5300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Detail Screen Development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7348" y="2004722"/>
            <a:ext cx="17101878" cy="298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Times New Roman Bold"/>
              </a:rPr>
              <a:t>Pressable Styling:</a:t>
            </a:r>
          </a:p>
          <a:p>
            <a:pPr marL="1381764" lvl="2" indent="-460588">
              <a:lnSpc>
                <a:spcPts val="384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Times New Roman"/>
              </a:rPr>
              <a:t>Styles are added using StyleSheet.create from react-native.</a:t>
            </a:r>
          </a:p>
          <a:p>
            <a:pPr marL="1381764" lvl="2" indent="-460588">
              <a:lnSpc>
                <a:spcPts val="384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Times New Roman"/>
              </a:rPr>
              <a:t>A pressed style object is created to define an opacity effect on press.</a:t>
            </a:r>
          </a:p>
          <a:p>
            <a:pPr marL="1381764" lvl="2" indent="-460588">
              <a:lnSpc>
                <a:spcPts val="384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Times New Roman"/>
              </a:rPr>
              <a:t>The style prop on Pressable is used with a conditional statement to apply the pressed style only when the button is pressed.</a:t>
            </a:r>
          </a:p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endParaRPr lang="en-US" sz="32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ransition spd="med">
    <p:pull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Advanced Navigation 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81307" y="3865245"/>
            <a:ext cx="11325385" cy="236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6399" spc="59">
                <a:solidFill>
                  <a:srgbClr val="000000"/>
                </a:solidFill>
                <a:latin typeface="TT Rounds Condensed Bold"/>
              </a:rPr>
              <a:t>Adding </a:t>
            </a:r>
            <a:r>
              <a:rPr lang="en-US" sz="6399" spc="59">
                <a:solidFill>
                  <a:srgbClr val="FF0000"/>
                </a:solidFill>
                <a:latin typeface="TT Rounds Condensed Bold"/>
              </a:rPr>
              <a:t>Drawer Navigation</a:t>
            </a:r>
            <a:r>
              <a:rPr lang="en-US" sz="6399" spc="59">
                <a:solidFill>
                  <a:srgbClr val="000000"/>
                </a:solidFill>
                <a:latin typeface="TT Rounds Condensed Bold"/>
              </a:rPr>
              <a:t> &amp; </a:t>
            </a:r>
            <a:r>
              <a:rPr lang="en-US" sz="6399" spc="59">
                <a:solidFill>
                  <a:srgbClr val="FF0000"/>
                </a:solidFill>
                <a:latin typeface="TT Rounds Condensed Bold"/>
              </a:rPr>
              <a:t>Creating</a:t>
            </a:r>
            <a:r>
              <a:rPr lang="en-US" sz="6399" spc="59">
                <a:solidFill>
                  <a:srgbClr val="000000"/>
                </a:solidFill>
                <a:latin typeface="TT Rounds Condensed Bold"/>
              </a:rPr>
              <a:t> a </a:t>
            </a:r>
            <a:r>
              <a:rPr lang="en-US" sz="6399" spc="59">
                <a:solidFill>
                  <a:srgbClr val="FF0000"/>
                </a:solidFill>
                <a:latin typeface="TT Rounds Condensed Bold"/>
              </a:rPr>
              <a:t>Drawer</a:t>
            </a:r>
          </a:p>
        </p:txBody>
      </p:sp>
    </p:spTree>
  </p:cSld>
  <p:clrMapOvr>
    <a:masterClrMapping/>
  </p:clrMapOvr>
  <p:transition spd="med">
    <p:pull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9310726" y="3285888"/>
            <a:ext cx="7530015" cy="1114833"/>
          </a:xfrm>
          <a:custGeom>
            <a:avLst/>
            <a:gdLst/>
            <a:ahLst/>
            <a:cxnLst/>
            <a:rect l="l" t="t" r="r" b="b"/>
            <a:pathLst>
              <a:path w="7530015" h="1114833">
                <a:moveTo>
                  <a:pt x="0" y="0"/>
                </a:moveTo>
                <a:lnTo>
                  <a:pt x="7530015" y="0"/>
                </a:lnTo>
                <a:lnTo>
                  <a:pt x="7530015" y="1114833"/>
                </a:lnTo>
                <a:lnTo>
                  <a:pt x="0" y="11148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31143" y="7909177"/>
            <a:ext cx="15209598" cy="1062123"/>
          </a:xfrm>
          <a:custGeom>
            <a:avLst/>
            <a:gdLst/>
            <a:ahLst/>
            <a:cxnLst/>
            <a:rect l="l" t="t" r="r" b="b"/>
            <a:pathLst>
              <a:path w="15209598" h="1062123">
                <a:moveTo>
                  <a:pt x="0" y="0"/>
                </a:moveTo>
                <a:lnTo>
                  <a:pt x="15209598" y="0"/>
                </a:lnTo>
                <a:lnTo>
                  <a:pt x="15209598" y="1062123"/>
                </a:lnTo>
                <a:lnTo>
                  <a:pt x="0" y="10621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Advanced Navigation 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8773" y="3495642"/>
            <a:ext cx="170875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Using command to install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drawer navigator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2147" y="5155179"/>
            <a:ext cx="170875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0000"/>
                </a:solidFill>
                <a:latin typeface="Times New Roman"/>
              </a:rPr>
              <a:t>Install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configure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the libraries that are required by the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drawer navigator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1143" y="6494078"/>
            <a:ext cx="10343556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For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Expo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project: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51020" y="2035171"/>
            <a:ext cx="418596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4499">
                <a:solidFill>
                  <a:srgbClr val="FF0000"/>
                </a:solidFill>
                <a:latin typeface="Times New Roman Bold"/>
              </a:rPr>
              <a:t>Installation</a:t>
            </a:r>
          </a:p>
        </p:txBody>
      </p:sp>
    </p:spTree>
  </p:cSld>
  <p:clrMapOvr>
    <a:masterClrMapping/>
  </p:clrMapOvr>
  <p:transition spd="med">
    <p:pull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2136804" y="3854255"/>
            <a:ext cx="15553373" cy="2292672"/>
          </a:xfrm>
          <a:custGeom>
            <a:avLst/>
            <a:gdLst/>
            <a:ahLst/>
            <a:cxnLst/>
            <a:rect l="l" t="t" r="r" b="b"/>
            <a:pathLst>
              <a:path w="15553373" h="2292672">
                <a:moveTo>
                  <a:pt x="0" y="0"/>
                </a:moveTo>
                <a:lnTo>
                  <a:pt x="15553372" y="0"/>
                </a:lnTo>
                <a:lnTo>
                  <a:pt x="15553372" y="2292671"/>
                </a:lnTo>
                <a:lnTo>
                  <a:pt x="0" y="2292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352055" flipH="1">
            <a:off x="4209202" y="5941811"/>
            <a:ext cx="1065019" cy="811351"/>
          </a:xfrm>
          <a:custGeom>
            <a:avLst/>
            <a:gdLst/>
            <a:ahLst/>
            <a:cxnLst/>
            <a:rect l="l" t="t" r="r" b="b"/>
            <a:pathLst>
              <a:path w="1065019" h="811351">
                <a:moveTo>
                  <a:pt x="1065020" y="0"/>
                </a:moveTo>
                <a:lnTo>
                  <a:pt x="0" y="0"/>
                </a:lnTo>
                <a:lnTo>
                  <a:pt x="0" y="811351"/>
                </a:lnTo>
                <a:lnTo>
                  <a:pt x="1065020" y="811351"/>
                </a:lnTo>
                <a:lnTo>
                  <a:pt x="106502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Advanced Navigation 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7348" y="2546212"/>
            <a:ext cx="10343556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0000"/>
                </a:solidFill>
                <a:latin typeface="Times New Roman"/>
              </a:rPr>
              <a:t>Import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required components: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41712" y="6778694"/>
            <a:ext cx="9306142" cy="545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86"/>
              </a:lnSpc>
              <a:spcBef>
                <a:spcPct val="0"/>
              </a:spcBef>
            </a:pPr>
            <a:r>
              <a:rPr lang="en-US" sz="3238">
                <a:solidFill>
                  <a:srgbClr val="000000"/>
                </a:solidFill>
                <a:latin typeface="Times New Roman"/>
              </a:rPr>
              <a:t>(you can name the constant however you want)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7348" y="7933916"/>
            <a:ext cx="14717405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0000"/>
                </a:solidFill>
                <a:latin typeface="Times New Roman"/>
              </a:rPr>
              <a:t>Create 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a constant calling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createDrawerNavigation()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function.</a:t>
            </a:r>
          </a:p>
        </p:txBody>
      </p:sp>
    </p:spTree>
  </p:cSld>
  <p:clrMapOvr>
    <a:masterClrMapping/>
  </p:clrMapOvr>
  <p:transition spd="med">
    <p:pull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6874739" y="3256453"/>
            <a:ext cx="10815438" cy="4458272"/>
          </a:xfrm>
          <a:custGeom>
            <a:avLst/>
            <a:gdLst/>
            <a:ahLst/>
            <a:cxnLst/>
            <a:rect l="l" t="t" r="r" b="b"/>
            <a:pathLst>
              <a:path w="10815438" h="4458272">
                <a:moveTo>
                  <a:pt x="0" y="0"/>
                </a:moveTo>
                <a:lnTo>
                  <a:pt x="10815437" y="0"/>
                </a:lnTo>
                <a:lnTo>
                  <a:pt x="10815437" y="4458272"/>
                </a:lnTo>
                <a:lnTo>
                  <a:pt x="0" y="4458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Advanced Navigation Features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8540" y="4524375"/>
            <a:ext cx="3550653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0000"/>
                </a:solidFill>
                <a:latin typeface="Times New Roman"/>
              </a:rPr>
              <a:t>Main components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of drawer object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51020" y="2029978"/>
            <a:ext cx="418596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4499">
                <a:solidFill>
                  <a:srgbClr val="FF0000"/>
                </a:solidFill>
                <a:latin typeface="Times New Roman Bold"/>
              </a:rPr>
              <a:t>Implementation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4648616" y="4814882"/>
            <a:ext cx="4804807" cy="61912"/>
          </a:xfrm>
          <a:prstGeom prst="line">
            <a:avLst/>
          </a:prstGeom>
          <a:ln w="95250" cap="flat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2" name="AutoShape 12"/>
          <p:cNvSpPr/>
          <p:nvPr/>
        </p:nvSpPr>
        <p:spPr>
          <a:xfrm>
            <a:off x="4649230" y="5095879"/>
            <a:ext cx="5317940" cy="389710"/>
          </a:xfrm>
          <a:prstGeom prst="line">
            <a:avLst/>
          </a:prstGeom>
          <a:ln w="95250" cap="flat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" name="TextBox 13"/>
          <p:cNvSpPr txBox="1"/>
          <p:nvPr/>
        </p:nvSpPr>
        <p:spPr>
          <a:xfrm>
            <a:off x="8576774" y="8639175"/>
            <a:ext cx="741136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Use in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NavigationContainer</a:t>
            </a: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4182296" y="5451896"/>
            <a:ext cx="9923409" cy="3354066"/>
          </a:xfrm>
          <a:custGeom>
            <a:avLst/>
            <a:gdLst/>
            <a:ahLst/>
            <a:cxnLst/>
            <a:rect l="l" t="t" r="r" b="b"/>
            <a:pathLst>
              <a:path w="9923409" h="3354066">
                <a:moveTo>
                  <a:pt x="0" y="0"/>
                </a:moveTo>
                <a:lnTo>
                  <a:pt x="9923408" y="0"/>
                </a:lnTo>
                <a:lnTo>
                  <a:pt x="9923408" y="3354066"/>
                </a:lnTo>
                <a:lnTo>
                  <a:pt x="0" y="3354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07348" y="2289596"/>
            <a:ext cx="17680652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Create a new folder, name “</a:t>
            </a: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screens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”, that will act as full-screen components. </a:t>
            </a:r>
          </a:p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Add a </a:t>
            </a: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CategoriesScreen.js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 with </a:t>
            </a: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CategoriesScreen()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 function exported and return some JS code that output </a:t>
            </a: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Categories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, then import the </a:t>
            </a: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Categories constant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 from the data folder - </a:t>
            </a:r>
            <a:r>
              <a:rPr lang="en-US" sz="3600" u="none" strike="noStrike">
                <a:solidFill>
                  <a:srgbClr val="FF0000"/>
                </a:solidFill>
                <a:latin typeface="Times New Roman"/>
              </a:rPr>
              <a:t>dummy-data</a:t>
            </a:r>
            <a:r>
              <a:rPr lang="en-US" sz="3600" u="none" strike="noStrike">
                <a:solidFill>
                  <a:srgbClr val="000000"/>
                </a:solidFill>
                <a:latin typeface="Times New Roman"/>
              </a:rPr>
              <a:t> file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Introduction to Navigation</a:t>
            </a:r>
          </a:p>
        </p:txBody>
      </p:sp>
    </p:spTree>
  </p:cSld>
  <p:clrMapOvr>
    <a:masterClrMapping/>
  </p:clrMapOvr>
  <p:transition spd="med">
    <p:pull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3524631" y="2934853"/>
            <a:ext cx="11238738" cy="6691327"/>
          </a:xfrm>
          <a:custGeom>
            <a:avLst/>
            <a:gdLst/>
            <a:ahLst/>
            <a:cxnLst/>
            <a:rect l="l" t="t" r="r" b="b"/>
            <a:pathLst>
              <a:path w="11238738" h="6691327">
                <a:moveTo>
                  <a:pt x="0" y="0"/>
                </a:moveTo>
                <a:lnTo>
                  <a:pt x="11238738" y="0"/>
                </a:lnTo>
                <a:lnTo>
                  <a:pt x="11238738" y="6691327"/>
                </a:lnTo>
                <a:lnTo>
                  <a:pt x="0" y="6691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Advanced Navigation Features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51020" y="2029978"/>
            <a:ext cx="418596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4499">
                <a:solidFill>
                  <a:srgbClr val="FF0000"/>
                </a:solidFill>
                <a:latin typeface="Times New Roman Bold"/>
              </a:rPr>
              <a:t>Example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5326" y="3551886"/>
            <a:ext cx="2761202" cy="507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7"/>
              </a:lnSpc>
              <a:spcBef>
                <a:spcPct val="0"/>
              </a:spcBef>
            </a:pPr>
            <a:r>
              <a:rPr lang="en-US" sz="2989">
                <a:solidFill>
                  <a:srgbClr val="000000"/>
                </a:solidFill>
                <a:latin typeface="Times New Roman"/>
              </a:rPr>
              <a:t>Import </a:t>
            </a:r>
            <a:r>
              <a:rPr lang="en-US" sz="2989">
                <a:solidFill>
                  <a:srgbClr val="FF0000"/>
                </a:solidFill>
                <a:latin typeface="Times New Roman"/>
              </a:rPr>
              <a:t>screens</a:t>
            </a:r>
          </a:p>
        </p:txBody>
      </p:sp>
      <p:sp>
        <p:nvSpPr>
          <p:cNvPr id="11" name="AutoShape 11"/>
          <p:cNvSpPr/>
          <p:nvPr/>
        </p:nvSpPr>
        <p:spPr>
          <a:xfrm>
            <a:off x="3086529" y="3834451"/>
            <a:ext cx="1600864" cy="589261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TextBox 12"/>
          <p:cNvSpPr txBox="1"/>
          <p:nvPr/>
        </p:nvSpPr>
        <p:spPr>
          <a:xfrm>
            <a:off x="15202521" y="3329626"/>
            <a:ext cx="2229707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7"/>
              </a:lnSpc>
              <a:spcBef>
                <a:spcPct val="0"/>
              </a:spcBef>
            </a:pPr>
            <a:r>
              <a:rPr lang="en-US" sz="2989">
                <a:solidFill>
                  <a:srgbClr val="000000"/>
                </a:solidFill>
                <a:latin typeface="Times New Roman"/>
              </a:rPr>
              <a:t>Set </a:t>
            </a:r>
            <a:r>
              <a:rPr lang="en-US" sz="2989">
                <a:solidFill>
                  <a:srgbClr val="FF0000"/>
                </a:solidFill>
                <a:latin typeface="Times New Roman"/>
              </a:rPr>
              <a:t>default screen</a:t>
            </a:r>
          </a:p>
        </p:txBody>
      </p:sp>
      <p:sp>
        <p:nvSpPr>
          <p:cNvPr id="13" name="AutoShape 13"/>
          <p:cNvSpPr/>
          <p:nvPr/>
        </p:nvSpPr>
        <p:spPr>
          <a:xfrm flipH="1">
            <a:off x="10333840" y="3834451"/>
            <a:ext cx="4868681" cy="3231916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TextBox 14"/>
          <p:cNvSpPr txBox="1"/>
          <p:nvPr/>
        </p:nvSpPr>
        <p:spPr>
          <a:xfrm>
            <a:off x="15292999" y="4377376"/>
            <a:ext cx="2492418" cy="221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97"/>
              </a:lnSpc>
              <a:spcBef>
                <a:spcPct val="0"/>
              </a:spcBef>
            </a:pPr>
            <a:r>
              <a:rPr lang="en-US" sz="2414">
                <a:solidFill>
                  <a:srgbClr val="000000"/>
                </a:solidFill>
                <a:latin typeface="Times New Roman"/>
              </a:rPr>
              <a:t>*without </a:t>
            </a:r>
            <a:r>
              <a:rPr lang="en-US" sz="2414">
                <a:solidFill>
                  <a:srgbClr val="FF0000"/>
                </a:solidFill>
                <a:latin typeface="Times New Roman"/>
              </a:rPr>
              <a:t>initialRouteName</a:t>
            </a:r>
            <a:r>
              <a:rPr lang="en-US" sz="2414">
                <a:solidFill>
                  <a:srgbClr val="000000"/>
                </a:solidFill>
                <a:latin typeface="Times New Roman"/>
              </a:rPr>
              <a:t>, default screen would be the </a:t>
            </a:r>
            <a:r>
              <a:rPr lang="en-US" sz="2414">
                <a:solidFill>
                  <a:srgbClr val="FF0000"/>
                </a:solidFill>
                <a:latin typeface="Times New Roman"/>
              </a:rPr>
              <a:t>first</a:t>
            </a:r>
            <a:r>
              <a:rPr lang="en-US" sz="2414">
                <a:solidFill>
                  <a:srgbClr val="000000"/>
                </a:solidFill>
                <a:latin typeface="Times New Roman"/>
              </a:rPr>
              <a:t> Drawer.Screen component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3429" y="8169651"/>
            <a:ext cx="2761202" cy="507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7"/>
              </a:lnSpc>
              <a:spcBef>
                <a:spcPct val="0"/>
              </a:spcBef>
            </a:pPr>
            <a:r>
              <a:rPr lang="en-US" sz="2989">
                <a:solidFill>
                  <a:srgbClr val="000000"/>
                </a:solidFill>
                <a:latin typeface="Times New Roman"/>
              </a:rPr>
              <a:t>Indentifier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2841130" y="8045869"/>
            <a:ext cx="5810508" cy="387414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 flipH="1" flipV="1">
            <a:off x="11334720" y="8045869"/>
            <a:ext cx="3958280" cy="987015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TextBox 18"/>
          <p:cNvSpPr txBox="1"/>
          <p:nvPr/>
        </p:nvSpPr>
        <p:spPr>
          <a:xfrm>
            <a:off x="15292999" y="8750319"/>
            <a:ext cx="2761202" cy="507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7"/>
              </a:lnSpc>
              <a:spcBef>
                <a:spcPct val="0"/>
              </a:spcBef>
            </a:pPr>
            <a:r>
              <a:rPr lang="en-US" sz="2989">
                <a:solidFill>
                  <a:srgbClr val="000000"/>
                </a:solidFill>
                <a:latin typeface="Times New Roman"/>
              </a:rPr>
              <a:t>Screen</a:t>
            </a:r>
          </a:p>
        </p:txBody>
      </p:sp>
    </p:spTree>
  </p:cSld>
  <p:clrMapOvr>
    <a:masterClrMapping/>
  </p:clrMapOvr>
  <p:transition spd="med">
    <p:pull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1444261" y="2934853"/>
            <a:ext cx="2917282" cy="5887848"/>
          </a:xfrm>
          <a:custGeom>
            <a:avLst/>
            <a:gdLst/>
            <a:ahLst/>
            <a:cxnLst/>
            <a:rect l="l" t="t" r="r" b="b"/>
            <a:pathLst>
              <a:path w="2917282" h="5887848">
                <a:moveTo>
                  <a:pt x="0" y="0"/>
                </a:moveTo>
                <a:lnTo>
                  <a:pt x="2917282" y="0"/>
                </a:lnTo>
                <a:lnTo>
                  <a:pt x="2917282" y="5887848"/>
                </a:lnTo>
                <a:lnTo>
                  <a:pt x="0" y="5887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3921347" y="2934853"/>
            <a:ext cx="2925774" cy="5887848"/>
          </a:xfrm>
          <a:custGeom>
            <a:avLst/>
            <a:gdLst/>
            <a:ahLst/>
            <a:cxnLst/>
            <a:rect l="l" t="t" r="r" b="b"/>
            <a:pathLst>
              <a:path w="2925774" h="5887848">
                <a:moveTo>
                  <a:pt x="0" y="0"/>
                </a:moveTo>
                <a:lnTo>
                  <a:pt x="2925774" y="0"/>
                </a:lnTo>
                <a:lnTo>
                  <a:pt x="2925774" y="5887848"/>
                </a:lnTo>
                <a:lnTo>
                  <a:pt x="0" y="58878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681939" y="2934853"/>
            <a:ext cx="2924122" cy="5887848"/>
          </a:xfrm>
          <a:custGeom>
            <a:avLst/>
            <a:gdLst/>
            <a:ahLst/>
            <a:cxnLst/>
            <a:rect l="l" t="t" r="r" b="b"/>
            <a:pathLst>
              <a:path w="2924122" h="5887848">
                <a:moveTo>
                  <a:pt x="0" y="0"/>
                </a:moveTo>
                <a:lnTo>
                  <a:pt x="2924122" y="0"/>
                </a:lnTo>
                <a:lnTo>
                  <a:pt x="2924122" y="5887848"/>
                </a:lnTo>
                <a:lnTo>
                  <a:pt x="0" y="58878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Advanced Navigation Features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51020" y="2029978"/>
            <a:ext cx="418596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4499">
                <a:solidFill>
                  <a:srgbClr val="FF0000"/>
                </a:solidFill>
                <a:latin typeface="Times New Roman Bold"/>
              </a:rPr>
              <a:t>Result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0647" y="4558518"/>
            <a:ext cx="2761202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7"/>
              </a:lnSpc>
              <a:spcBef>
                <a:spcPct val="0"/>
              </a:spcBef>
            </a:pPr>
            <a:r>
              <a:rPr lang="en-US" sz="2989">
                <a:solidFill>
                  <a:srgbClr val="000000"/>
                </a:solidFill>
                <a:latin typeface="Times New Roman"/>
              </a:rPr>
              <a:t>Welcome screen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33737" y="4561674"/>
            <a:ext cx="2229707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7"/>
              </a:lnSpc>
              <a:spcBef>
                <a:spcPct val="0"/>
              </a:spcBef>
            </a:pPr>
            <a:r>
              <a:rPr lang="en-US" sz="2989">
                <a:solidFill>
                  <a:srgbClr val="000000"/>
                </a:solidFill>
                <a:latin typeface="Times New Roman"/>
              </a:rPr>
              <a:t>User screen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63399" y="9201150"/>
            <a:ext cx="2761202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7"/>
              </a:lnSpc>
              <a:spcBef>
                <a:spcPct val="0"/>
              </a:spcBef>
            </a:pPr>
            <a:r>
              <a:rPr lang="en-US" sz="2989">
                <a:solidFill>
                  <a:srgbClr val="000000"/>
                </a:solidFill>
                <a:latin typeface="Times New Roman"/>
              </a:rPr>
              <a:t>Drawer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5220619"/>
            <a:ext cx="2892647" cy="608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52"/>
              </a:lnSpc>
              <a:spcBef>
                <a:spcPct val="0"/>
              </a:spcBef>
            </a:pPr>
            <a:r>
              <a:rPr lang="en-US" sz="1877">
                <a:solidFill>
                  <a:srgbClr val="000000"/>
                </a:solidFill>
                <a:latin typeface="Times New Roman"/>
              </a:rPr>
              <a:t>(without </a:t>
            </a:r>
            <a:r>
              <a:rPr lang="en-US" sz="1877">
                <a:solidFill>
                  <a:srgbClr val="FF0000"/>
                </a:solidFill>
                <a:latin typeface="Times New Roman"/>
              </a:rPr>
              <a:t>initialRouteName</a:t>
            </a:r>
            <a:r>
              <a:rPr lang="en-US" sz="1877">
                <a:solidFill>
                  <a:srgbClr val="000000"/>
                </a:solidFill>
                <a:latin typeface="Times New Roman"/>
              </a:rPr>
              <a:t> configuration)</a:t>
            </a:r>
          </a:p>
        </p:txBody>
      </p:sp>
    </p:spTree>
  </p:cSld>
  <p:clrMapOvr>
    <a:masterClrMapping/>
  </p:clrMapOvr>
  <p:transition spd="med">
    <p:pull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Advanced Navigation 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81307" y="3865245"/>
            <a:ext cx="11325385" cy="236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6399" spc="59">
                <a:solidFill>
                  <a:srgbClr val="FF0000"/>
                </a:solidFill>
                <a:latin typeface="TT Rounds Condensed Bold"/>
              </a:rPr>
              <a:t>Configuring</a:t>
            </a:r>
            <a:r>
              <a:rPr lang="en-US" sz="6399" spc="59">
                <a:solidFill>
                  <a:srgbClr val="000000"/>
                </a:solidFill>
                <a:latin typeface="TT Rounds Condensed Bold"/>
              </a:rPr>
              <a:t> the Drawer Navigator &amp; The Drawer</a:t>
            </a:r>
          </a:p>
        </p:txBody>
      </p:sp>
    </p:spTree>
  </p:cSld>
  <p:clrMapOvr>
    <a:masterClrMapping/>
  </p:clrMapOvr>
  <p:transition spd="med">
    <p:pull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20647" y="3577791"/>
            <a:ext cx="8023009" cy="3412441"/>
          </a:xfrm>
          <a:custGeom>
            <a:avLst/>
            <a:gdLst/>
            <a:ahLst/>
            <a:cxnLst/>
            <a:rect l="l" t="t" r="r" b="b"/>
            <a:pathLst>
              <a:path w="8023009" h="3412441">
                <a:moveTo>
                  <a:pt x="0" y="0"/>
                </a:moveTo>
                <a:lnTo>
                  <a:pt x="8023010" y="0"/>
                </a:lnTo>
                <a:lnTo>
                  <a:pt x="8023010" y="3412440"/>
                </a:lnTo>
                <a:lnTo>
                  <a:pt x="0" y="3412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87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64932" y="6575894"/>
            <a:ext cx="7474360" cy="3183061"/>
          </a:xfrm>
          <a:custGeom>
            <a:avLst/>
            <a:gdLst/>
            <a:ahLst/>
            <a:cxnLst/>
            <a:rect l="l" t="t" r="r" b="b"/>
            <a:pathLst>
              <a:path w="7474360" h="3183061">
                <a:moveTo>
                  <a:pt x="0" y="0"/>
                </a:moveTo>
                <a:lnTo>
                  <a:pt x="7474361" y="0"/>
                </a:lnTo>
                <a:lnTo>
                  <a:pt x="7474361" y="3183061"/>
                </a:lnTo>
                <a:lnTo>
                  <a:pt x="0" y="3183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40781" y="2791393"/>
            <a:ext cx="7722663" cy="2882461"/>
          </a:xfrm>
          <a:custGeom>
            <a:avLst/>
            <a:gdLst/>
            <a:ahLst/>
            <a:cxnLst/>
            <a:rect l="l" t="t" r="r" b="b"/>
            <a:pathLst>
              <a:path w="7722663" h="2882461">
                <a:moveTo>
                  <a:pt x="0" y="0"/>
                </a:moveTo>
                <a:lnTo>
                  <a:pt x="7722663" y="0"/>
                </a:lnTo>
                <a:lnTo>
                  <a:pt x="7722663" y="2882461"/>
                </a:lnTo>
                <a:lnTo>
                  <a:pt x="0" y="28824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Advanced Navigation Features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51020" y="2029978"/>
            <a:ext cx="418596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4499">
                <a:solidFill>
                  <a:srgbClr val="FF0000"/>
                </a:solidFill>
                <a:latin typeface="Times New Roman Bold"/>
              </a:rPr>
              <a:t>Example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85457" y="7718894"/>
            <a:ext cx="5693391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7"/>
              </a:lnSpc>
              <a:spcBef>
                <a:spcPct val="0"/>
              </a:spcBef>
            </a:pPr>
            <a:r>
              <a:rPr lang="en-US" sz="2989">
                <a:solidFill>
                  <a:srgbClr val="FF0000"/>
                </a:solidFill>
                <a:latin typeface="Times New Roman"/>
              </a:rPr>
              <a:t>Default</a:t>
            </a:r>
            <a:r>
              <a:rPr lang="en-US" sz="2989">
                <a:solidFill>
                  <a:srgbClr val="000000"/>
                </a:solidFill>
                <a:latin typeface="Times New Roman"/>
              </a:rPr>
              <a:t> configuration </a:t>
            </a:r>
            <a:r>
              <a:rPr lang="en-US" sz="2989">
                <a:solidFill>
                  <a:srgbClr val="FF0000"/>
                </a:solidFill>
                <a:latin typeface="Times New Roman"/>
              </a:rPr>
              <a:t>for all screens</a:t>
            </a:r>
            <a:r>
              <a:rPr lang="en-US" sz="2989">
                <a:solidFill>
                  <a:srgbClr val="000000"/>
                </a:solidFill>
                <a:latin typeface="Times New Roman"/>
              </a:rPr>
              <a:t> in the Navigator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62338" y="5843886"/>
            <a:ext cx="547955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7"/>
              </a:lnSpc>
              <a:spcBef>
                <a:spcPct val="0"/>
              </a:spcBef>
            </a:pPr>
            <a:r>
              <a:rPr lang="en-US" sz="2989">
                <a:solidFill>
                  <a:srgbClr val="000000"/>
                </a:solidFill>
                <a:latin typeface="Times New Roman"/>
              </a:rPr>
              <a:t>Configuration </a:t>
            </a:r>
            <a:r>
              <a:rPr lang="en-US" sz="2989">
                <a:solidFill>
                  <a:srgbClr val="FF0000"/>
                </a:solidFill>
                <a:latin typeface="Times New Roman"/>
              </a:rPr>
              <a:t>for each screen</a:t>
            </a:r>
          </a:p>
        </p:txBody>
      </p:sp>
    </p:spTree>
  </p:cSld>
  <p:clrMapOvr>
    <a:masterClrMapping/>
  </p:clrMapOvr>
  <p:transition spd="med">
    <p:pull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9597757" y="2791978"/>
            <a:ext cx="3278446" cy="6467071"/>
          </a:xfrm>
          <a:custGeom>
            <a:avLst/>
            <a:gdLst/>
            <a:ahLst/>
            <a:cxnLst/>
            <a:rect l="l" t="t" r="r" b="b"/>
            <a:pathLst>
              <a:path w="3278446" h="6467071">
                <a:moveTo>
                  <a:pt x="0" y="0"/>
                </a:moveTo>
                <a:lnTo>
                  <a:pt x="3278446" y="0"/>
                </a:lnTo>
                <a:lnTo>
                  <a:pt x="3278446" y="6467071"/>
                </a:lnTo>
                <a:lnTo>
                  <a:pt x="0" y="64670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5499156" y="2791978"/>
            <a:ext cx="3259265" cy="6466322"/>
          </a:xfrm>
          <a:custGeom>
            <a:avLst/>
            <a:gdLst/>
            <a:ahLst/>
            <a:cxnLst/>
            <a:rect l="l" t="t" r="r" b="b"/>
            <a:pathLst>
              <a:path w="3259265" h="6466322">
                <a:moveTo>
                  <a:pt x="0" y="0"/>
                </a:moveTo>
                <a:lnTo>
                  <a:pt x="3259265" y="0"/>
                </a:lnTo>
                <a:lnTo>
                  <a:pt x="3259265" y="6466322"/>
                </a:lnTo>
                <a:lnTo>
                  <a:pt x="0" y="6466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Advanced Navigation 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51020" y="2029978"/>
            <a:ext cx="418596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4499">
                <a:solidFill>
                  <a:srgbClr val="FF0000"/>
                </a:solidFill>
                <a:latin typeface="Times New Roman Bold"/>
              </a:rPr>
              <a:t>Result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194234" y="5744152"/>
            <a:ext cx="5693391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7"/>
              </a:lnSpc>
              <a:spcBef>
                <a:spcPct val="0"/>
              </a:spcBef>
            </a:pPr>
            <a:r>
              <a:rPr lang="en-US" sz="2989">
                <a:solidFill>
                  <a:srgbClr val="000000"/>
                </a:solidFill>
                <a:latin typeface="Times New Roman"/>
              </a:rPr>
              <a:t>Drawer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76203" y="5744152"/>
            <a:ext cx="547955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7"/>
              </a:lnSpc>
              <a:spcBef>
                <a:spcPct val="0"/>
              </a:spcBef>
            </a:pPr>
            <a:r>
              <a:rPr lang="en-US" sz="2989">
                <a:solidFill>
                  <a:srgbClr val="000000"/>
                </a:solidFill>
                <a:latin typeface="Times New Roman"/>
              </a:rPr>
              <a:t>Welcome screen</a:t>
            </a:r>
          </a:p>
        </p:txBody>
      </p:sp>
    </p:spTree>
  </p:cSld>
  <p:clrMapOvr>
    <a:masterClrMapping/>
  </p:clrMapOvr>
  <p:transition spd="med">
    <p:pull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Advanced Navigation 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81307" y="3865245"/>
            <a:ext cx="11325385" cy="236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6399" spc="59">
                <a:solidFill>
                  <a:srgbClr val="000000"/>
                </a:solidFill>
                <a:latin typeface="TT Rounds Condensed Bold"/>
              </a:rPr>
              <a:t>Adding, Configuring &amp; Using</a:t>
            </a:r>
            <a:r>
              <a:rPr lang="en-US" sz="6399" spc="59">
                <a:solidFill>
                  <a:srgbClr val="FF0000"/>
                </a:solidFill>
                <a:latin typeface="TT Rounds Condensed Bold"/>
              </a:rPr>
              <a:t> Bottom Tabs</a:t>
            </a:r>
          </a:p>
        </p:txBody>
      </p:sp>
    </p:spTree>
  </p:cSld>
  <p:clrMapOvr>
    <a:masterClrMapping/>
  </p:clrMapOvr>
  <p:transition spd="med">
    <p:pull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6614020" y="4844860"/>
            <a:ext cx="10022692" cy="1241749"/>
          </a:xfrm>
          <a:custGeom>
            <a:avLst/>
            <a:gdLst/>
            <a:ahLst/>
            <a:cxnLst/>
            <a:rect l="l" t="t" r="r" b="b"/>
            <a:pathLst>
              <a:path w="10022692" h="1241749">
                <a:moveTo>
                  <a:pt x="0" y="0"/>
                </a:moveTo>
                <a:lnTo>
                  <a:pt x="10022692" y="0"/>
                </a:lnTo>
                <a:lnTo>
                  <a:pt x="10022692" y="1241750"/>
                </a:lnTo>
                <a:lnTo>
                  <a:pt x="0" y="124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394446" flipH="1">
            <a:off x="8598762" y="3571878"/>
            <a:ext cx="1090477" cy="1267996"/>
          </a:xfrm>
          <a:custGeom>
            <a:avLst/>
            <a:gdLst/>
            <a:ahLst/>
            <a:cxnLst/>
            <a:rect l="l" t="t" r="r" b="b"/>
            <a:pathLst>
              <a:path w="1090477" h="1267996">
                <a:moveTo>
                  <a:pt x="1090476" y="0"/>
                </a:moveTo>
                <a:lnTo>
                  <a:pt x="0" y="0"/>
                </a:lnTo>
                <a:lnTo>
                  <a:pt x="0" y="1267997"/>
                </a:lnTo>
                <a:lnTo>
                  <a:pt x="1090476" y="1267997"/>
                </a:lnTo>
                <a:lnTo>
                  <a:pt x="109047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Advanced Navigation 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51020" y="2029978"/>
            <a:ext cx="418596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4499">
                <a:solidFill>
                  <a:srgbClr val="FF0000"/>
                </a:solidFill>
                <a:latin typeface="Times New Roman Bold"/>
              </a:rPr>
              <a:t>Installation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3946" y="3325378"/>
            <a:ext cx="8156937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0000"/>
                </a:solidFill>
                <a:latin typeface="Times New Roman"/>
              </a:rPr>
              <a:t>Install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packages using the command:</a:t>
            </a:r>
          </a:p>
        </p:txBody>
      </p:sp>
    </p:spTree>
  </p:cSld>
  <p:clrMapOvr>
    <a:masterClrMapping/>
  </p:clrMapOvr>
  <p:transition spd="med">
    <p:pull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3193489" y="4373128"/>
            <a:ext cx="11901023" cy="3078398"/>
          </a:xfrm>
          <a:custGeom>
            <a:avLst/>
            <a:gdLst/>
            <a:ahLst/>
            <a:cxnLst/>
            <a:rect l="l" t="t" r="r" b="b"/>
            <a:pathLst>
              <a:path w="11901023" h="3078398">
                <a:moveTo>
                  <a:pt x="0" y="0"/>
                </a:moveTo>
                <a:lnTo>
                  <a:pt x="11901022" y="0"/>
                </a:lnTo>
                <a:lnTo>
                  <a:pt x="11901022" y="3078398"/>
                </a:lnTo>
                <a:lnTo>
                  <a:pt x="0" y="3078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Advanced Navigation Features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51020" y="2029978"/>
            <a:ext cx="418596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4499">
                <a:solidFill>
                  <a:srgbClr val="FF0000"/>
                </a:solidFill>
                <a:latin typeface="Times New Roman Bold"/>
              </a:rPr>
              <a:t>Implementation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33946" y="3144403"/>
            <a:ext cx="9989555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0000"/>
                </a:solidFill>
                <a:latin typeface="Times New Roman"/>
              </a:rPr>
              <a:t>Import 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necessary components and functions:</a:t>
            </a:r>
          </a:p>
        </p:txBody>
      </p:sp>
    </p:spTree>
  </p:cSld>
  <p:clrMapOvr>
    <a:masterClrMapping/>
  </p:clrMapOvr>
  <p:transition spd="med">
    <p:pull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Advanced Navigation 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51020" y="2029978"/>
            <a:ext cx="418596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4499">
                <a:solidFill>
                  <a:srgbClr val="FF0000"/>
                </a:solidFill>
                <a:latin typeface="Times New Roman Bold"/>
              </a:rPr>
              <a:t>Configuration</a:t>
            </a:r>
          </a:p>
        </p:txBody>
      </p:sp>
      <p:sp>
        <p:nvSpPr>
          <p:cNvPr id="9" name="Freeform 9"/>
          <p:cNvSpPr/>
          <p:nvPr/>
        </p:nvSpPr>
        <p:spPr>
          <a:xfrm>
            <a:off x="607349" y="3401578"/>
            <a:ext cx="8775074" cy="5455756"/>
          </a:xfrm>
          <a:custGeom>
            <a:avLst/>
            <a:gdLst/>
            <a:ahLst/>
            <a:cxnLst/>
            <a:rect l="l" t="t" r="r" b="b"/>
            <a:pathLst>
              <a:path w="8775074" h="5455756">
                <a:moveTo>
                  <a:pt x="0" y="0"/>
                </a:moveTo>
                <a:lnTo>
                  <a:pt x="8775073" y="0"/>
                </a:lnTo>
                <a:lnTo>
                  <a:pt x="8775073" y="5455756"/>
                </a:lnTo>
                <a:lnTo>
                  <a:pt x="0" y="5455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6854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653737" y="3401578"/>
            <a:ext cx="8036440" cy="3512486"/>
          </a:xfrm>
          <a:custGeom>
            <a:avLst/>
            <a:gdLst/>
            <a:ahLst/>
            <a:cxnLst/>
            <a:rect l="l" t="t" r="r" b="b"/>
            <a:pathLst>
              <a:path w="8036440" h="3512486">
                <a:moveTo>
                  <a:pt x="0" y="0"/>
                </a:moveTo>
                <a:lnTo>
                  <a:pt x="8036439" y="0"/>
                </a:lnTo>
                <a:lnTo>
                  <a:pt x="8036439" y="3512486"/>
                </a:lnTo>
                <a:lnTo>
                  <a:pt x="0" y="3512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975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192975" y="7848431"/>
            <a:ext cx="7066325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0000"/>
                </a:solidFill>
                <a:latin typeface="Times New Roman"/>
              </a:rPr>
              <a:t>Configure 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some basic properties</a:t>
            </a:r>
          </a:p>
        </p:txBody>
      </p:sp>
    </p:spTree>
  </p:cSld>
  <p:clrMapOvr>
    <a:masterClrMapping/>
  </p:clrMapOvr>
  <p:transition spd="med">
    <p:pull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5521888" y="3220603"/>
            <a:ext cx="3058265" cy="6348095"/>
          </a:xfrm>
          <a:custGeom>
            <a:avLst/>
            <a:gdLst/>
            <a:ahLst/>
            <a:cxnLst/>
            <a:rect l="l" t="t" r="r" b="b"/>
            <a:pathLst>
              <a:path w="3058265" h="6348095">
                <a:moveTo>
                  <a:pt x="0" y="0"/>
                </a:moveTo>
                <a:lnTo>
                  <a:pt x="3058264" y="0"/>
                </a:lnTo>
                <a:lnTo>
                  <a:pt x="3058264" y="6348095"/>
                </a:lnTo>
                <a:lnTo>
                  <a:pt x="0" y="63480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697895" y="3220603"/>
            <a:ext cx="3078170" cy="6348095"/>
          </a:xfrm>
          <a:custGeom>
            <a:avLst/>
            <a:gdLst/>
            <a:ahLst/>
            <a:cxnLst/>
            <a:rect l="l" t="t" r="r" b="b"/>
            <a:pathLst>
              <a:path w="3078170" h="6348095">
                <a:moveTo>
                  <a:pt x="0" y="0"/>
                </a:moveTo>
                <a:lnTo>
                  <a:pt x="3078170" y="0"/>
                </a:lnTo>
                <a:lnTo>
                  <a:pt x="3078170" y="6348095"/>
                </a:lnTo>
                <a:lnTo>
                  <a:pt x="0" y="634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11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Advanced Navigation 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51020" y="2029978"/>
            <a:ext cx="418596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4499">
                <a:solidFill>
                  <a:srgbClr val="FF0000"/>
                </a:solidFill>
                <a:latin typeface="Times New Roman Bold"/>
              </a:rPr>
              <a:t>Result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3946" y="7627608"/>
            <a:ext cx="344100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Bottom Tabs</a:t>
            </a:r>
          </a:p>
        </p:txBody>
      </p:sp>
      <p:sp>
        <p:nvSpPr>
          <p:cNvPr id="12" name="AutoShape 12"/>
          <p:cNvSpPr/>
          <p:nvPr/>
        </p:nvSpPr>
        <p:spPr>
          <a:xfrm>
            <a:off x="4486082" y="7999705"/>
            <a:ext cx="2514355" cy="1258595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>
            <a:off x="4437212" y="7975271"/>
            <a:ext cx="6722950" cy="1239950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3837971" y="3994571"/>
            <a:ext cx="10612058" cy="5092936"/>
          </a:xfrm>
          <a:custGeom>
            <a:avLst/>
            <a:gdLst/>
            <a:ahLst/>
            <a:cxnLst/>
            <a:rect l="l" t="t" r="r" b="b"/>
            <a:pathLst>
              <a:path w="10612058" h="5092936">
                <a:moveTo>
                  <a:pt x="0" y="0"/>
                </a:moveTo>
                <a:lnTo>
                  <a:pt x="10612058" y="0"/>
                </a:lnTo>
                <a:lnTo>
                  <a:pt x="10612058" y="5092935"/>
                </a:lnTo>
                <a:lnTo>
                  <a:pt x="0" y="5092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93061" y="1951362"/>
            <a:ext cx="16863537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In this case, a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FlatList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component from react-native is used to render the categories list</a:t>
            </a:r>
          </a:p>
          <a:p>
            <a:pPr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The data prop of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FlatList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is set to the imported categories array.</a:t>
            </a:r>
          </a:p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endParaRPr lang="en-US" sz="36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Introduction to Navigation</a:t>
            </a:r>
          </a:p>
        </p:txBody>
      </p:sp>
    </p:spTree>
  </p:cSld>
  <p:clrMapOvr>
    <a:masterClrMapping/>
  </p:clrMapOvr>
  <p:transition spd="med">
    <p:pull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Advanced Navigation 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81307" y="4470082"/>
            <a:ext cx="11325385" cy="115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6399" spc="59">
                <a:solidFill>
                  <a:srgbClr val="FF0000"/>
                </a:solidFill>
                <a:latin typeface="TT Rounds Condensed Bold"/>
              </a:rPr>
              <a:t>Nesting</a:t>
            </a:r>
            <a:r>
              <a:rPr lang="en-US" sz="6399" spc="59">
                <a:solidFill>
                  <a:srgbClr val="000000"/>
                </a:solidFill>
                <a:latin typeface="TT Rounds Condensed Bold"/>
              </a:rPr>
              <a:t> Navigators</a:t>
            </a:r>
          </a:p>
        </p:txBody>
      </p:sp>
    </p:spTree>
  </p:cSld>
  <p:clrMapOvr>
    <a:masterClrMapping/>
  </p:clrMapOvr>
  <p:transition spd="med">
    <p:pull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2125763" y="3220603"/>
            <a:ext cx="13993610" cy="6581237"/>
          </a:xfrm>
          <a:custGeom>
            <a:avLst/>
            <a:gdLst/>
            <a:ahLst/>
            <a:cxnLst/>
            <a:rect l="l" t="t" r="r" b="b"/>
            <a:pathLst>
              <a:path w="13993610" h="6581237">
                <a:moveTo>
                  <a:pt x="0" y="0"/>
                </a:moveTo>
                <a:lnTo>
                  <a:pt x="13993610" y="0"/>
                </a:lnTo>
                <a:lnTo>
                  <a:pt x="13993610" y="6581237"/>
                </a:lnTo>
                <a:lnTo>
                  <a:pt x="0" y="65812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Advanced Navigation Features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51020" y="2029978"/>
            <a:ext cx="418596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4499">
                <a:solidFill>
                  <a:srgbClr val="FF0000"/>
                </a:solidFill>
                <a:latin typeface="Times New Roman Bold"/>
              </a:rPr>
              <a:t>How to Nest?</a:t>
            </a:r>
          </a:p>
        </p:txBody>
      </p:sp>
    </p:spTree>
  </p:cSld>
  <p:clrMapOvr>
    <a:masterClrMapping/>
  </p:clrMapOvr>
  <p:transition spd="med">
    <p:pull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5473210" y="3570521"/>
            <a:ext cx="11163501" cy="4807532"/>
          </a:xfrm>
          <a:custGeom>
            <a:avLst/>
            <a:gdLst/>
            <a:ahLst/>
            <a:cxnLst/>
            <a:rect l="l" t="t" r="r" b="b"/>
            <a:pathLst>
              <a:path w="11163501" h="4807532">
                <a:moveTo>
                  <a:pt x="0" y="0"/>
                </a:moveTo>
                <a:lnTo>
                  <a:pt x="11163502" y="0"/>
                </a:lnTo>
                <a:lnTo>
                  <a:pt x="11163502" y="4807532"/>
                </a:lnTo>
                <a:lnTo>
                  <a:pt x="0" y="4807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Advanced Navigation Features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49618" y="2029978"/>
            <a:ext cx="838876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4499">
                <a:solidFill>
                  <a:srgbClr val="FF0000"/>
                </a:solidFill>
                <a:latin typeface="Times New Roman Bold"/>
              </a:rPr>
              <a:t>Put in to Practice with Meals App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067300"/>
            <a:ext cx="3515672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Import necessary components</a:t>
            </a:r>
          </a:p>
        </p:txBody>
      </p:sp>
    </p:spTree>
  </p:cSld>
  <p:clrMapOvr>
    <a:masterClrMapping/>
  </p:clrMapOvr>
  <p:transition spd="med">
    <p:pull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7468553" y="2934853"/>
            <a:ext cx="9694891" cy="6994684"/>
          </a:xfrm>
          <a:custGeom>
            <a:avLst/>
            <a:gdLst/>
            <a:ahLst/>
            <a:cxnLst/>
            <a:rect l="l" t="t" r="r" b="b"/>
            <a:pathLst>
              <a:path w="9694891" h="6994684">
                <a:moveTo>
                  <a:pt x="0" y="0"/>
                </a:moveTo>
                <a:lnTo>
                  <a:pt x="9694891" y="0"/>
                </a:lnTo>
                <a:lnTo>
                  <a:pt x="9694891" y="6994684"/>
                </a:lnTo>
                <a:lnTo>
                  <a:pt x="0" y="6994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Advanced Navigation Features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49618" y="2029978"/>
            <a:ext cx="838876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4499">
                <a:solidFill>
                  <a:srgbClr val="FF0000"/>
                </a:solidFill>
                <a:latin typeface="Times New Roman Bold"/>
              </a:rPr>
              <a:t>Put in to Practice with Meals App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7348" y="3818441"/>
            <a:ext cx="650727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Define a function component named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drawerNavigator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3061" y="5332916"/>
            <a:ext cx="650727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Inside this component, create a drawer navigator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7807" y="6847391"/>
            <a:ext cx="6507276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Add screens to the drawer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6533188" y="4092799"/>
            <a:ext cx="1898478" cy="2028097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" name="AutoShape 14"/>
          <p:cNvSpPr/>
          <p:nvPr/>
        </p:nvSpPr>
        <p:spPr>
          <a:xfrm flipV="1">
            <a:off x="6533188" y="6267506"/>
            <a:ext cx="1947347" cy="952961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5" name="AutoShape 15"/>
          <p:cNvSpPr/>
          <p:nvPr/>
        </p:nvSpPr>
        <p:spPr>
          <a:xfrm>
            <a:off x="6582057" y="7293772"/>
            <a:ext cx="1947347" cy="1368355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  <p:transition spd="med">
    <p:pull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9353966" y="2115703"/>
            <a:ext cx="7905334" cy="7865001"/>
          </a:xfrm>
          <a:custGeom>
            <a:avLst/>
            <a:gdLst/>
            <a:ahLst/>
            <a:cxnLst/>
            <a:rect l="l" t="t" r="r" b="b"/>
            <a:pathLst>
              <a:path w="7905334" h="7865001">
                <a:moveTo>
                  <a:pt x="0" y="0"/>
                </a:moveTo>
                <a:lnTo>
                  <a:pt x="7905334" y="0"/>
                </a:lnTo>
                <a:lnTo>
                  <a:pt x="7905334" y="7865001"/>
                </a:lnTo>
                <a:lnTo>
                  <a:pt x="0" y="7865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Advanced Navigation Features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3061" y="2029978"/>
            <a:ext cx="838876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4499">
                <a:solidFill>
                  <a:srgbClr val="FF0000"/>
                </a:solidFill>
                <a:latin typeface="Times New Roman Bold"/>
              </a:rPr>
              <a:t>Put in to Practice with Meals App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0647" y="3163453"/>
            <a:ext cx="6507276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replace the initial stack screen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(MealsCategoriesScreen)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with the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drawerNavigator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component.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0647" y="6344803"/>
            <a:ext cx="6507276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Set the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headerShown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option to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false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for the screen that loads the drawer navigator. This </a:t>
            </a:r>
            <a:r>
              <a:rPr lang="en-US" sz="3600">
                <a:solidFill>
                  <a:srgbClr val="FF0000"/>
                </a:solidFill>
                <a:latin typeface="Times New Roman"/>
              </a:rPr>
              <a:t>hides</a:t>
            </a:r>
            <a:r>
              <a:rPr lang="en-US" sz="3600">
                <a:solidFill>
                  <a:srgbClr val="000000"/>
                </a:solidFill>
                <a:latin typeface="Times New Roman"/>
              </a:rPr>
              <a:t> the stack navigator's header</a:t>
            </a:r>
          </a:p>
        </p:txBody>
      </p:sp>
      <p:sp>
        <p:nvSpPr>
          <p:cNvPr id="12" name="AutoShape 12"/>
          <p:cNvSpPr/>
          <p:nvPr/>
        </p:nvSpPr>
        <p:spPr>
          <a:xfrm flipV="1">
            <a:off x="7388409" y="6096461"/>
            <a:ext cx="3462312" cy="1368355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" name="AutoShape 13"/>
          <p:cNvSpPr/>
          <p:nvPr/>
        </p:nvSpPr>
        <p:spPr>
          <a:xfrm>
            <a:off x="7540809" y="4171894"/>
            <a:ext cx="4659622" cy="1392790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  <p:transition spd="med">
    <p:pull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9940846" y="3025227"/>
            <a:ext cx="3397536" cy="6233073"/>
          </a:xfrm>
          <a:custGeom>
            <a:avLst/>
            <a:gdLst/>
            <a:ahLst/>
            <a:cxnLst/>
            <a:rect l="l" t="t" r="r" b="b"/>
            <a:pathLst>
              <a:path w="3397536" h="6233073">
                <a:moveTo>
                  <a:pt x="0" y="0"/>
                </a:moveTo>
                <a:lnTo>
                  <a:pt x="3397536" y="0"/>
                </a:lnTo>
                <a:lnTo>
                  <a:pt x="3397536" y="6233073"/>
                </a:lnTo>
                <a:lnTo>
                  <a:pt x="0" y="6233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5308018" y="3025227"/>
            <a:ext cx="3069554" cy="6233073"/>
          </a:xfrm>
          <a:custGeom>
            <a:avLst/>
            <a:gdLst/>
            <a:ahLst/>
            <a:cxnLst/>
            <a:rect l="l" t="t" r="r" b="b"/>
            <a:pathLst>
              <a:path w="3069554" h="6233073">
                <a:moveTo>
                  <a:pt x="0" y="0"/>
                </a:moveTo>
                <a:lnTo>
                  <a:pt x="3069553" y="0"/>
                </a:lnTo>
                <a:lnTo>
                  <a:pt x="3069553" y="6233073"/>
                </a:lnTo>
                <a:lnTo>
                  <a:pt x="0" y="6233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Advanced Navigation 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49618" y="2029978"/>
            <a:ext cx="838876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4499">
                <a:solidFill>
                  <a:srgbClr val="FF0000"/>
                </a:solidFill>
                <a:latin typeface="Times New Roman Bold"/>
              </a:rPr>
              <a:t>Result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79641" y="5067300"/>
            <a:ext cx="4110535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Drawer Navigator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3061" y="5338762"/>
            <a:ext cx="4110535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Stack Navigator</a:t>
            </a:r>
          </a:p>
        </p:txBody>
      </p:sp>
    </p:spTree>
  </p:cSld>
  <p:clrMapOvr>
    <a:masterClrMapping/>
  </p:clrMapOvr>
  <p:transition spd="med">
    <p:pull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Advanced Navigation 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81307" y="4470082"/>
            <a:ext cx="11325385" cy="115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6399" spc="59">
                <a:solidFill>
                  <a:srgbClr val="000000"/>
                </a:solidFill>
                <a:latin typeface="TT Rounds Condensed Bold"/>
              </a:rPr>
              <a:t>App </a:t>
            </a:r>
            <a:r>
              <a:rPr lang="en-US" sz="6399" spc="59">
                <a:solidFill>
                  <a:srgbClr val="FF0000"/>
                </a:solidFill>
                <a:latin typeface="TT Rounds Condensed Bold"/>
              </a:rPr>
              <a:t>Finishing Touches</a:t>
            </a:r>
          </a:p>
        </p:txBody>
      </p:sp>
    </p:spTree>
  </p:cSld>
  <p:clrMapOvr>
    <a:masterClrMapping/>
  </p:clrMapOvr>
  <p:transition spd="med">
    <p:pull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637181" y="2171328"/>
            <a:ext cx="5999531" cy="7484263"/>
          </a:xfrm>
          <a:custGeom>
            <a:avLst/>
            <a:gdLst/>
            <a:ahLst/>
            <a:cxnLst/>
            <a:rect l="l" t="t" r="r" b="b"/>
            <a:pathLst>
              <a:path w="5999531" h="7484263">
                <a:moveTo>
                  <a:pt x="0" y="0"/>
                </a:moveTo>
                <a:lnTo>
                  <a:pt x="5999531" y="0"/>
                </a:lnTo>
                <a:lnTo>
                  <a:pt x="5999531" y="7484263"/>
                </a:lnTo>
                <a:lnTo>
                  <a:pt x="0" y="74842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Advanced Navigation Features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3946" y="2176588"/>
            <a:ext cx="838876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4499">
                <a:solidFill>
                  <a:srgbClr val="FF0000"/>
                </a:solidFill>
                <a:latin typeface="Times New Roman Bold"/>
              </a:rPr>
              <a:t>Customizing Drawer Styles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5928" y="3443413"/>
            <a:ext cx="8459949" cy="551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</a:rPr>
              <a:t>Customize drawer styles using </a:t>
            </a:r>
            <a:r>
              <a:rPr lang="en-US" sz="3300">
                <a:solidFill>
                  <a:srgbClr val="FF0000"/>
                </a:solidFill>
                <a:latin typeface="Times New Roman"/>
              </a:rPr>
              <a:t>screen options</a:t>
            </a:r>
            <a:r>
              <a:rPr lang="en-US" sz="3300">
                <a:solidFill>
                  <a:srgbClr val="000000"/>
                </a:solidFill>
                <a:latin typeface="Times New Roman"/>
              </a:rPr>
              <a:t> in the drawer navigator.</a:t>
            </a:r>
          </a:p>
          <a:p>
            <a:pPr>
              <a:lnSpc>
                <a:spcPts val="3960"/>
              </a:lnSpc>
            </a:pPr>
            <a:endParaRPr lang="en-US" sz="330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</a:rPr>
              <a:t>Use </a:t>
            </a:r>
            <a:r>
              <a:rPr lang="en-US" sz="3300">
                <a:solidFill>
                  <a:srgbClr val="FF0000"/>
                </a:solidFill>
                <a:latin typeface="Times New Roman"/>
              </a:rPr>
              <a:t>contrasting colors</a:t>
            </a:r>
            <a:r>
              <a:rPr lang="en-US" sz="3300">
                <a:solidFill>
                  <a:srgbClr val="000000"/>
                </a:solidFill>
                <a:latin typeface="Times New Roman"/>
              </a:rPr>
              <a:t> for inactive and active drawer items.</a:t>
            </a:r>
          </a:p>
          <a:p>
            <a:pPr>
              <a:lnSpc>
                <a:spcPts val="3960"/>
              </a:lnSpc>
            </a:pPr>
            <a:endParaRPr lang="en-US" sz="330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</a:rPr>
              <a:t>Set </a:t>
            </a:r>
            <a:r>
              <a:rPr lang="en-US" sz="3300">
                <a:solidFill>
                  <a:srgbClr val="FF0000"/>
                </a:solidFill>
                <a:latin typeface="Times New Roman"/>
              </a:rPr>
              <a:t>drawer icons</a:t>
            </a:r>
            <a:r>
              <a:rPr lang="en-US" sz="3300">
                <a:solidFill>
                  <a:srgbClr val="000000"/>
                </a:solidFill>
                <a:latin typeface="Times New Roman"/>
              </a:rPr>
              <a:t> using a function that renders icons from a library.</a:t>
            </a:r>
          </a:p>
          <a:p>
            <a:pPr>
              <a:lnSpc>
                <a:spcPts val="3960"/>
              </a:lnSpc>
            </a:pPr>
            <a:endParaRPr lang="en-US" sz="3300">
              <a:solidFill>
                <a:srgbClr val="000000"/>
              </a:solidFill>
              <a:latin typeface="Times New Roman"/>
            </a:endParaRPr>
          </a:p>
          <a:p>
            <a:pPr marL="0" lvl="0" indent="0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Times New Roman"/>
              </a:rPr>
              <a:t>Choose </a:t>
            </a:r>
            <a:r>
              <a:rPr lang="en-US" sz="3300">
                <a:solidFill>
                  <a:srgbClr val="FF0000"/>
                </a:solidFill>
                <a:latin typeface="Times New Roman"/>
              </a:rPr>
              <a:t>appropriate icons</a:t>
            </a:r>
            <a:r>
              <a:rPr lang="en-US" sz="3300">
                <a:solidFill>
                  <a:srgbClr val="000000"/>
                </a:solidFill>
                <a:latin typeface="Times New Roman"/>
              </a:rPr>
              <a:t> to represent each drawer item.</a:t>
            </a:r>
          </a:p>
        </p:txBody>
      </p:sp>
    </p:spTree>
  </p:cSld>
  <p:clrMapOvr>
    <a:masterClrMapping/>
  </p:clrMapOvr>
  <p:transition spd="med">
    <p:pull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blue shirt  Description automatically generated with medium confidence"/>
          <p:cNvSpPr/>
          <p:nvPr/>
        </p:nvSpPr>
        <p:spPr>
          <a:xfrm>
            <a:off x="607348" y="572860"/>
            <a:ext cx="826598" cy="1098888"/>
          </a:xfrm>
          <a:custGeom>
            <a:avLst/>
            <a:gdLst/>
            <a:ahLst/>
            <a:cxnLst/>
            <a:rect l="l" t="t" r="r" b="b"/>
            <a:pathLst>
              <a:path w="826598" h="1098888">
                <a:moveTo>
                  <a:pt x="0" y="0"/>
                </a:moveTo>
                <a:lnTo>
                  <a:pt x="826598" y="0"/>
                </a:lnTo>
                <a:lnTo>
                  <a:pt x="826598" y="1098888"/>
                </a:lnTo>
                <a:lnTo>
                  <a:pt x="0" y="109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</p:sp>
      <p:sp>
        <p:nvSpPr>
          <p:cNvPr id="3" name="AutoShape 3"/>
          <p:cNvSpPr/>
          <p:nvPr/>
        </p:nvSpPr>
        <p:spPr>
          <a:xfrm rot="5744">
            <a:off x="593049" y="1655991"/>
            <a:ext cx="17101902" cy="0"/>
          </a:xfrm>
          <a:prstGeom prst="line">
            <a:avLst/>
          </a:prstGeom>
          <a:ln w="19050" cap="rnd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636712" y="563336"/>
            <a:ext cx="1053465" cy="1105470"/>
            <a:chOff x="0" y="0"/>
            <a:chExt cx="1404620" cy="147396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79220" cy="1448562"/>
            </a:xfrm>
            <a:custGeom>
              <a:avLst/>
              <a:gdLst/>
              <a:ahLst/>
              <a:cxnLst/>
              <a:rect l="l" t="t" r="r" b="b"/>
              <a:pathLst>
                <a:path w="1379220" h="1448562">
                  <a:moveTo>
                    <a:pt x="0" y="0"/>
                  </a:moveTo>
                  <a:lnTo>
                    <a:pt x="1379220" y="0"/>
                  </a:lnTo>
                  <a:lnTo>
                    <a:pt x="1379220" y="1448562"/>
                  </a:lnTo>
                  <a:lnTo>
                    <a:pt x="0" y="1448562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04620" cy="1473962"/>
            </a:xfrm>
            <a:custGeom>
              <a:avLst/>
              <a:gdLst/>
              <a:ahLst/>
              <a:cxnLst/>
              <a:rect l="l" t="t" r="r" b="b"/>
              <a:pathLst>
                <a:path w="1404620" h="1473962">
                  <a:moveTo>
                    <a:pt x="12700" y="0"/>
                  </a:moveTo>
                  <a:lnTo>
                    <a:pt x="1391920" y="0"/>
                  </a:lnTo>
                  <a:cubicBezTo>
                    <a:pt x="1398905" y="0"/>
                    <a:pt x="1404620" y="5715"/>
                    <a:pt x="1404620" y="12700"/>
                  </a:cubicBezTo>
                  <a:lnTo>
                    <a:pt x="1404620" y="1461262"/>
                  </a:lnTo>
                  <a:cubicBezTo>
                    <a:pt x="1404620" y="1468247"/>
                    <a:pt x="1398905" y="1473962"/>
                    <a:pt x="1391920" y="1473962"/>
                  </a:cubicBezTo>
                  <a:lnTo>
                    <a:pt x="12700" y="1473962"/>
                  </a:lnTo>
                  <a:cubicBezTo>
                    <a:pt x="5715" y="1473962"/>
                    <a:pt x="0" y="1468247"/>
                    <a:pt x="0" y="146126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1262"/>
                  </a:lnTo>
                  <a:lnTo>
                    <a:pt x="12700" y="1461262"/>
                  </a:lnTo>
                  <a:lnTo>
                    <a:pt x="12700" y="1448562"/>
                  </a:lnTo>
                  <a:lnTo>
                    <a:pt x="1391920" y="1448562"/>
                  </a:lnTo>
                  <a:lnTo>
                    <a:pt x="1391920" y="1461262"/>
                  </a:lnTo>
                  <a:lnTo>
                    <a:pt x="1379220" y="1461262"/>
                  </a:lnTo>
                  <a:lnTo>
                    <a:pt x="1379220" y="12700"/>
                  </a:lnTo>
                  <a:lnTo>
                    <a:pt x="1391920" y="12700"/>
                  </a:lnTo>
                  <a:lnTo>
                    <a:pt x="139192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379089" y="2527145"/>
            <a:ext cx="6160120" cy="6728022"/>
          </a:xfrm>
          <a:custGeom>
            <a:avLst/>
            <a:gdLst/>
            <a:ahLst/>
            <a:cxnLst/>
            <a:rect l="l" t="t" r="r" b="b"/>
            <a:pathLst>
              <a:path w="6160120" h="6728022">
                <a:moveTo>
                  <a:pt x="0" y="0"/>
                </a:moveTo>
                <a:lnTo>
                  <a:pt x="6160119" y="0"/>
                </a:lnTo>
                <a:lnTo>
                  <a:pt x="6160119" y="6728022"/>
                </a:lnTo>
                <a:lnTo>
                  <a:pt x="0" y="6728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9135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5928" y="683730"/>
            <a:ext cx="1483328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50">
                <a:solidFill>
                  <a:srgbClr val="000000"/>
                </a:solidFill>
                <a:latin typeface="TT Rounds Condensed Italics"/>
              </a:rPr>
              <a:t>Advanced Navigation Features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5236" y="2103283"/>
            <a:ext cx="838876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4499">
                <a:solidFill>
                  <a:srgbClr val="FF0000"/>
                </a:solidFill>
                <a:latin typeface="Times New Roman Bold"/>
              </a:rPr>
              <a:t>Result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293908"/>
            <a:ext cx="845994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0000"/>
                </a:solidFill>
                <a:latin typeface="Times New Roman"/>
              </a:rPr>
              <a:t>contrasting colors</a:t>
            </a:r>
            <a:r>
              <a:rPr lang="en-US" sz="3300">
                <a:solidFill>
                  <a:srgbClr val="000000"/>
                </a:solidFill>
                <a:latin typeface="Times New Roman"/>
              </a:rPr>
              <a:t> for inactive and active drawer items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8029054" y="3115403"/>
            <a:ext cx="2381839" cy="740480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2" name="AutoShape 12"/>
          <p:cNvSpPr/>
          <p:nvPr/>
        </p:nvSpPr>
        <p:spPr>
          <a:xfrm>
            <a:off x="8059279" y="3910543"/>
            <a:ext cx="2259664" cy="90307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" name="AutoShape 13"/>
          <p:cNvSpPr/>
          <p:nvPr/>
        </p:nvSpPr>
        <p:spPr>
          <a:xfrm flipV="1">
            <a:off x="7356458" y="3273593"/>
            <a:ext cx="3163756" cy="4351322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" name="AutoShape 14"/>
          <p:cNvSpPr/>
          <p:nvPr/>
        </p:nvSpPr>
        <p:spPr>
          <a:xfrm flipV="1">
            <a:off x="7386683" y="4183475"/>
            <a:ext cx="3212625" cy="3496100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  <p:transition spd="med">
    <p:pull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-274426" y="3198736"/>
            <a:ext cx="16886025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76"/>
              </a:lnSpc>
            </a:pPr>
            <a:r>
              <a:rPr lang="en-US" sz="9600" b="1" u="sng" spc="-43" dirty="0">
                <a:solidFill>
                  <a:srgbClr val="A9D18E"/>
                </a:solidFill>
                <a:latin typeface="TT Rounds Condensed Bold"/>
              </a:rPr>
              <a:t>Thank You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40084" y="4804372"/>
            <a:ext cx="175427" cy="1805547"/>
            <a:chOff x="0" y="0"/>
            <a:chExt cx="233902" cy="2407396"/>
          </a:xfrm>
        </p:grpSpPr>
        <p:sp>
          <p:nvSpPr>
            <p:cNvPr id="14" name="Freeform 14"/>
            <p:cNvSpPr/>
            <p:nvPr/>
          </p:nvSpPr>
          <p:spPr>
            <a:xfrm>
              <a:off x="12700" y="12700"/>
              <a:ext cx="208534" cy="2382012"/>
            </a:xfrm>
            <a:custGeom>
              <a:avLst/>
              <a:gdLst/>
              <a:ahLst/>
              <a:cxnLst/>
              <a:rect l="l" t="t" r="r" b="b"/>
              <a:pathLst>
                <a:path w="208534" h="2382012">
                  <a:moveTo>
                    <a:pt x="208534" y="0"/>
                  </a:moveTo>
                  <a:lnTo>
                    <a:pt x="0" y="0"/>
                  </a:lnTo>
                  <a:lnTo>
                    <a:pt x="0" y="2382012"/>
                  </a:lnTo>
                  <a:lnTo>
                    <a:pt x="208534" y="2382012"/>
                  </a:lnTo>
                  <a:close/>
                </a:path>
              </a:pathLst>
            </a:custGeom>
            <a:solidFill>
              <a:srgbClr val="A9D18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33934" cy="2407412"/>
            </a:xfrm>
            <a:custGeom>
              <a:avLst/>
              <a:gdLst/>
              <a:ahLst/>
              <a:cxnLst/>
              <a:rect l="l" t="t" r="r" b="b"/>
              <a:pathLst>
                <a:path w="233934" h="2407412">
                  <a:moveTo>
                    <a:pt x="221234" y="25400"/>
                  </a:move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lnTo>
                    <a:pt x="25400" y="2394712"/>
                  </a:lnTo>
                  <a:lnTo>
                    <a:pt x="12700" y="2394712"/>
                  </a:lnTo>
                  <a:lnTo>
                    <a:pt x="12700" y="2382012"/>
                  </a:lnTo>
                  <a:lnTo>
                    <a:pt x="221234" y="2382012"/>
                  </a:lnTo>
                  <a:lnTo>
                    <a:pt x="221234" y="2394712"/>
                  </a:lnTo>
                  <a:lnTo>
                    <a:pt x="208534" y="2394712"/>
                  </a:lnTo>
                  <a:lnTo>
                    <a:pt x="208534" y="12700"/>
                  </a:lnTo>
                  <a:lnTo>
                    <a:pt x="221234" y="12700"/>
                  </a:lnTo>
                  <a:lnTo>
                    <a:pt x="221234" y="25400"/>
                  </a:lnTo>
                  <a:moveTo>
                    <a:pt x="221234" y="0"/>
                  </a:moveTo>
                  <a:cubicBezTo>
                    <a:pt x="228219" y="0"/>
                    <a:pt x="233934" y="5715"/>
                    <a:pt x="233934" y="12700"/>
                  </a:cubicBezTo>
                  <a:lnTo>
                    <a:pt x="233934" y="2394712"/>
                  </a:lnTo>
                  <a:cubicBezTo>
                    <a:pt x="233934" y="2401697"/>
                    <a:pt x="228219" y="2407412"/>
                    <a:pt x="221234" y="2407412"/>
                  </a:cubicBezTo>
                  <a:lnTo>
                    <a:pt x="12700" y="2407412"/>
                  </a:lnTo>
                  <a:cubicBezTo>
                    <a:pt x="5715" y="2407412"/>
                    <a:pt x="0" y="2401697"/>
                    <a:pt x="0" y="239471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lnTo>
                    <a:pt x="221234" y="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5185356" y="6630825"/>
            <a:ext cx="5966460" cy="27432"/>
            <a:chOff x="0" y="0"/>
            <a:chExt cx="7955280" cy="3657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955280" cy="36576"/>
            </a:xfrm>
            <a:custGeom>
              <a:avLst/>
              <a:gdLst/>
              <a:ahLst/>
              <a:cxnLst/>
              <a:rect l="l" t="t" r="r" b="b"/>
              <a:pathLst>
                <a:path w="7955280" h="36576">
                  <a:moveTo>
                    <a:pt x="0" y="0"/>
                  </a:moveTo>
                  <a:lnTo>
                    <a:pt x="7955280" y="0"/>
                  </a:lnTo>
                  <a:lnTo>
                    <a:pt x="7955280" y="36576"/>
                  </a:lnTo>
                  <a:lnTo>
                    <a:pt x="0" y="3657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3">
            <a:extLst>
              <a:ext uri="{FF2B5EF4-FFF2-40B4-BE49-F238E27FC236}">
                <a16:creationId xmlns:a16="http://schemas.microsoft.com/office/drawing/2014/main" id="{D2DEA005-2E2F-84BE-5A7B-51B249137E40}"/>
              </a:ext>
            </a:extLst>
          </p:cNvPr>
          <p:cNvGrpSpPr/>
          <p:nvPr/>
        </p:nvGrpSpPr>
        <p:grpSpPr>
          <a:xfrm>
            <a:off x="16616205" y="4794859"/>
            <a:ext cx="175427" cy="1805547"/>
            <a:chOff x="0" y="0"/>
            <a:chExt cx="233902" cy="2407396"/>
          </a:xfrm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C3A1B710-9932-469F-4FC9-52C8EF017E87}"/>
                </a:ext>
              </a:extLst>
            </p:cNvPr>
            <p:cNvSpPr/>
            <p:nvPr/>
          </p:nvSpPr>
          <p:spPr>
            <a:xfrm>
              <a:off x="12700" y="12700"/>
              <a:ext cx="208534" cy="2382012"/>
            </a:xfrm>
            <a:custGeom>
              <a:avLst/>
              <a:gdLst/>
              <a:ahLst/>
              <a:cxnLst/>
              <a:rect l="l" t="t" r="r" b="b"/>
              <a:pathLst>
                <a:path w="208534" h="2382012">
                  <a:moveTo>
                    <a:pt x="208534" y="0"/>
                  </a:moveTo>
                  <a:lnTo>
                    <a:pt x="0" y="0"/>
                  </a:lnTo>
                  <a:lnTo>
                    <a:pt x="0" y="2382012"/>
                  </a:lnTo>
                  <a:lnTo>
                    <a:pt x="208534" y="2382012"/>
                  </a:lnTo>
                  <a:close/>
                </a:path>
              </a:pathLst>
            </a:custGeom>
            <a:solidFill>
              <a:srgbClr val="A9D18E"/>
            </a:solidFill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75F7F4E5-9696-491A-BB58-52A9A06CA7FC}"/>
                </a:ext>
              </a:extLst>
            </p:cNvPr>
            <p:cNvSpPr/>
            <p:nvPr/>
          </p:nvSpPr>
          <p:spPr>
            <a:xfrm>
              <a:off x="0" y="0"/>
              <a:ext cx="233934" cy="2407412"/>
            </a:xfrm>
            <a:custGeom>
              <a:avLst/>
              <a:gdLst/>
              <a:ahLst/>
              <a:cxnLst/>
              <a:rect l="l" t="t" r="r" b="b"/>
              <a:pathLst>
                <a:path w="233934" h="2407412">
                  <a:moveTo>
                    <a:pt x="221234" y="25400"/>
                  </a:move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lnTo>
                    <a:pt x="25400" y="2394712"/>
                  </a:lnTo>
                  <a:lnTo>
                    <a:pt x="12700" y="2394712"/>
                  </a:lnTo>
                  <a:lnTo>
                    <a:pt x="12700" y="2382012"/>
                  </a:lnTo>
                  <a:lnTo>
                    <a:pt x="221234" y="2382012"/>
                  </a:lnTo>
                  <a:lnTo>
                    <a:pt x="221234" y="2394712"/>
                  </a:lnTo>
                  <a:lnTo>
                    <a:pt x="208534" y="2394712"/>
                  </a:lnTo>
                  <a:lnTo>
                    <a:pt x="208534" y="12700"/>
                  </a:lnTo>
                  <a:lnTo>
                    <a:pt x="221234" y="12700"/>
                  </a:lnTo>
                  <a:lnTo>
                    <a:pt x="221234" y="25400"/>
                  </a:lnTo>
                  <a:moveTo>
                    <a:pt x="221234" y="0"/>
                  </a:moveTo>
                  <a:cubicBezTo>
                    <a:pt x="228219" y="0"/>
                    <a:pt x="233934" y="5715"/>
                    <a:pt x="233934" y="12700"/>
                  </a:cubicBezTo>
                  <a:lnTo>
                    <a:pt x="233934" y="2394712"/>
                  </a:lnTo>
                  <a:cubicBezTo>
                    <a:pt x="233934" y="2401697"/>
                    <a:pt x="228219" y="2407412"/>
                    <a:pt x="221234" y="2407412"/>
                  </a:cubicBezTo>
                  <a:lnTo>
                    <a:pt x="12700" y="2407412"/>
                  </a:lnTo>
                  <a:cubicBezTo>
                    <a:pt x="5715" y="2407412"/>
                    <a:pt x="0" y="2401697"/>
                    <a:pt x="0" y="239471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lnTo>
                    <a:pt x="221234" y="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3137</Words>
  <Application>Microsoft Office PowerPoint</Application>
  <PresentationFormat>Custom</PresentationFormat>
  <Paragraphs>386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1" baseType="lpstr">
      <vt:lpstr>TT Rounds Condensed Italics</vt:lpstr>
      <vt:lpstr>Times New Roman Italics</vt:lpstr>
      <vt:lpstr>Arial</vt:lpstr>
      <vt:lpstr>Arimo Bold</vt:lpstr>
      <vt:lpstr>Times New Roman Bold</vt:lpstr>
      <vt:lpstr>Times New Roman</vt:lpstr>
      <vt:lpstr>TT Rounds Condensed</vt:lpstr>
      <vt:lpstr>Arial Italics</vt:lpstr>
      <vt:lpstr>Calibri</vt:lpstr>
      <vt:lpstr>TT Rounds Condensed Bold</vt:lpstr>
      <vt:lpstr>TT Rounds Condensed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Navigation</dc:title>
  <cp:lastModifiedBy>Vu Ngoc Cuong</cp:lastModifiedBy>
  <cp:revision>5</cp:revision>
  <dcterms:created xsi:type="dcterms:W3CDTF">2006-08-16T00:00:00Z</dcterms:created>
  <dcterms:modified xsi:type="dcterms:W3CDTF">2024-03-24T16:40:44Z</dcterms:modified>
  <dc:identifier>DAF-1jk2GLE</dc:identifier>
</cp:coreProperties>
</file>